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embeddedFontLst>
    <p:embeddedFont>
      <p:font typeface="Kanit"/>
      <p:regular r:id="rId19"/>
    </p:embeddedFont>
    <p:embeddedFont>
      <p:font typeface="Kanit"/>
      <p:regular r:id="rId20"/>
    </p:embeddedFont>
    <p:embeddedFont>
      <p:font typeface="Kanit"/>
      <p:regular r:id="rId21"/>
    </p:embeddedFont>
    <p:embeddedFont>
      <p:font typeface="Kanit"/>
      <p:regular r:id="rId22"/>
    </p:embeddedFont>
    <p:embeddedFont>
      <p:font typeface="Martel Sans Light"/>
      <p:regular r:id="rId23"/>
    </p:embeddedFont>
    <p:embeddedFont>
      <p:font typeface="Martel Sans Light"/>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9" Type="http://schemas.openxmlformats.org/officeDocument/2006/relationships/font" Target="fonts/font1.fntdata"/><Relationship Id="rId20" Type="http://schemas.openxmlformats.org/officeDocument/2006/relationships/font" Target="fonts/font2.fntdata"/><Relationship Id="rId21" Type="http://schemas.openxmlformats.org/officeDocument/2006/relationships/font" Target="fonts/font3.fntdata"/><Relationship Id="rId22" Type="http://schemas.openxmlformats.org/officeDocument/2006/relationships/font" Target="fonts/font4.fntdata"/><Relationship Id="rId23" Type="http://schemas.openxmlformats.org/officeDocument/2006/relationships/font" Target="fonts/font5.fntdata"/><Relationship Id="rId24" Type="http://schemas.openxmlformats.org/officeDocument/2006/relationships/font" Target="fonts/font6.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1-1.png>
</file>

<file path=ppt/media/image-11-10.svg>
</file>

<file path=ppt/media/image-11-2.svg>
</file>

<file path=ppt/media/image-11-3.png>
</file>

<file path=ppt/media/image-11-4.svg>
</file>

<file path=ppt/media/image-11-5.png>
</file>

<file path=ppt/media/image-11-6.svg>
</file>

<file path=ppt/media/image-11-7.png>
</file>

<file path=ppt/media/image-11-8.svg>
</file>

<file path=ppt/media/image-11-9.png>
</file>

<file path=ppt/media/image-12-1.png>
</file>

<file path=ppt/media/image-2-1.png>
</file>

<file path=ppt/media/image-4-1.png>
</file>

<file path=ppt/media/image-5-1.png>
</file>

<file path=ppt/media/image-7-1.png>
</file>

<file path=ppt/media/image-7-2.png>
</file>

<file path=ppt/media/image-7-3.png>
</file>

<file path=ppt/media/image-8-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svg"/><Relationship Id="rId3" Type="http://schemas.openxmlformats.org/officeDocument/2006/relationships/image" Target="../media/image-11-3.png"/><Relationship Id="rId4" Type="http://schemas.openxmlformats.org/officeDocument/2006/relationships/image" Target="../media/image-11-4.svg"/><Relationship Id="rId5" Type="http://schemas.openxmlformats.org/officeDocument/2006/relationships/image" Target="../media/image-11-5.png"/><Relationship Id="rId6" Type="http://schemas.openxmlformats.org/officeDocument/2006/relationships/image" Target="../media/image-11-6.svg"/><Relationship Id="rId7" Type="http://schemas.openxmlformats.org/officeDocument/2006/relationships/image" Target="../media/image-11-7.png"/><Relationship Id="rId8" Type="http://schemas.openxmlformats.org/officeDocument/2006/relationships/image" Target="../media/image-11-8.svg"/><Relationship Id="rId9" Type="http://schemas.openxmlformats.org/officeDocument/2006/relationships/image" Target="../media/image-11-9.png"/><Relationship Id="rId10" Type="http://schemas.openxmlformats.org/officeDocument/2006/relationships/image" Target="../media/image-11-10.svg"/><Relationship Id="rId11" Type="http://schemas.openxmlformats.org/officeDocument/2006/relationships/slideLayout" Target="../slideLayouts/slideLayout12.xml"/><Relationship Id="rId1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332315"/>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FFFFFF"/>
                </a:solidFill>
                <a:latin typeface="Kanit" pitchFamily="34" charset="0"/>
                <a:ea typeface="Kanit" pitchFamily="34" charset="-122"/>
                <a:cs typeface="Kanit" pitchFamily="34" charset="-120"/>
              </a:rPr>
              <a:t>Customer Shopping Behavior Analysis</a:t>
            </a:r>
            <a:endParaRPr lang="en-US" sz="4400" dirty="0"/>
          </a:p>
        </p:txBody>
      </p:sp>
      <p:sp>
        <p:nvSpPr>
          <p:cNvPr id="4" name="Text 1"/>
          <p:cNvSpPr/>
          <p:nvPr/>
        </p:nvSpPr>
        <p:spPr>
          <a:xfrm>
            <a:off x="837724" y="4099322"/>
            <a:ext cx="7468553" cy="383024"/>
          </a:xfrm>
          <a:prstGeom prst="rect">
            <a:avLst/>
          </a:prstGeom>
          <a:noFill/>
          <a:ln/>
        </p:spPr>
        <p:txBody>
          <a:bodyPr wrap="none" lIns="0" tIns="0" rIns="0" bIns="0" rtlCol="0" anchor="t"/>
          <a:lstStyle/>
          <a:p>
            <a:pPr algn="l" indent="0" marL="0">
              <a:lnSpc>
                <a:spcPts val="3000"/>
              </a:lnSpc>
              <a:buNone/>
            </a:pPr>
            <a:endParaRPr lang="en-US" sz="1850" dirty="0"/>
          </a:p>
        </p:txBody>
      </p:sp>
      <p:sp>
        <p:nvSpPr>
          <p:cNvPr id="5" name="Text 2"/>
          <p:cNvSpPr/>
          <p:nvPr/>
        </p:nvSpPr>
        <p:spPr>
          <a:xfrm>
            <a:off x="837724" y="4841319"/>
            <a:ext cx="7468553" cy="1055846"/>
          </a:xfrm>
          <a:prstGeom prst="rect">
            <a:avLst/>
          </a:prstGeom>
          <a:noFill/>
          <a:ln/>
        </p:spPr>
        <p:txBody>
          <a:bodyPr wrap="squar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Leveraging consumer shopping data to identify trends, improve customer engagement, and optimize marketing and product strategies through Python, SQL, and Power BI.</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299573"/>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Kanit" pitchFamily="34" charset="0"/>
                <a:ea typeface="Kanit" pitchFamily="34" charset="-122"/>
                <a:cs typeface="Kanit" pitchFamily="34" charset="-120"/>
              </a:rPr>
              <a:t>Power BI Dashboard</a:t>
            </a:r>
            <a:endParaRPr lang="en-US" sz="4400" dirty="0"/>
          </a:p>
        </p:txBody>
      </p:sp>
      <p:sp>
        <p:nvSpPr>
          <p:cNvPr id="4" name="Text 1"/>
          <p:cNvSpPr/>
          <p:nvPr/>
        </p:nvSpPr>
        <p:spPr>
          <a:xfrm>
            <a:off x="6324124" y="3362563"/>
            <a:ext cx="7468553" cy="1532096"/>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Interactive dashboard visualizes key performance metrics and behavioral trends, highlighting customer purchasing patterns, revenue distribution, discount impact, product ratings, and engagement metrics.</a:t>
            </a:r>
            <a:endParaRPr lang="en-US" sz="1850" dirty="0"/>
          </a:p>
        </p:txBody>
      </p:sp>
      <p:sp>
        <p:nvSpPr>
          <p:cNvPr id="5" name="Text 2"/>
          <p:cNvSpPr/>
          <p:nvPr/>
        </p:nvSpPr>
        <p:spPr>
          <a:xfrm>
            <a:off x="6324124" y="5163860"/>
            <a:ext cx="7468553" cy="766048"/>
          </a:xfrm>
          <a:prstGeom prst="rect">
            <a:avLst/>
          </a:prstGeom>
          <a:noFill/>
          <a:ln/>
        </p:spPr>
        <p:txBody>
          <a:bodyPr wrap="square" lIns="0" tIns="0" rIns="0" bIns="0" rtlCol="0" anchor="t"/>
          <a:lstStyle/>
          <a:p>
            <a:pPr algn="l" indent="0" marL="0">
              <a:lnSpc>
                <a:spcPts val="3000"/>
              </a:lnSpc>
              <a:buNone/>
            </a:pPr>
            <a:r>
              <a:rPr lang="en-US" sz="1850" b="1" dirty="0">
                <a:solidFill>
                  <a:srgbClr val="FD505F"/>
                </a:solidFill>
                <a:latin typeface="Martel Sans Light" pitchFamily="34" charset="0"/>
                <a:ea typeface="Martel Sans Light" pitchFamily="34" charset="-122"/>
                <a:cs typeface="Martel Sans Light" pitchFamily="34" charset="-120"/>
              </a:rPr>
              <a:t>Empowering stakeholders</a:t>
            </a:r>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to make informed, data-driven business decisions through intuitive visual storytelling.</a:t>
            </a:r>
            <a:endParaRPr lang="en-US" sz="18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37724" y="1054418"/>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Kanit" pitchFamily="34" charset="0"/>
                <a:ea typeface="Kanit" pitchFamily="34" charset="-122"/>
                <a:cs typeface="Kanit" pitchFamily="34" charset="-120"/>
              </a:rPr>
              <a:t>Business Benefits</a:t>
            </a:r>
            <a:endParaRPr lang="en-US" sz="4400" dirty="0"/>
          </a:p>
        </p:txBody>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837724" y="2237184"/>
            <a:ext cx="718066" cy="718066"/>
          </a:xfrm>
          <a:prstGeom prst="rect">
            <a:avLst/>
          </a:prstGeom>
        </p:spPr>
      </p:pic>
      <p:sp>
        <p:nvSpPr>
          <p:cNvPr id="4" name="Text 1"/>
          <p:cNvSpPr/>
          <p:nvPr/>
        </p:nvSpPr>
        <p:spPr>
          <a:xfrm>
            <a:off x="1854994" y="2439114"/>
            <a:ext cx="3101578" cy="703898"/>
          </a:xfrm>
          <a:prstGeom prst="rect">
            <a:avLst/>
          </a:prstGeom>
          <a:noFill/>
          <a:ln/>
        </p:spPr>
        <p:txBody>
          <a:bodyPr wrap="squar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Customer Loyalty Programs</a:t>
            </a:r>
            <a:endParaRPr lang="en-US" sz="2200" dirty="0"/>
          </a:p>
        </p:txBody>
      </p:sp>
      <p:sp>
        <p:nvSpPr>
          <p:cNvPr id="5" name="Text 2"/>
          <p:cNvSpPr/>
          <p:nvPr/>
        </p:nvSpPr>
        <p:spPr>
          <a:xfrm>
            <a:off x="1854994" y="3286601"/>
            <a:ext cx="3101578" cy="1532096"/>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Strengthen retention, increase repeat purchases, and maximize customer lifetime value</a:t>
            </a:r>
            <a:endParaRPr lang="en-US" sz="1850" dirty="0"/>
          </a:p>
        </p:txBody>
      </p:sp>
      <p:pic>
        <p:nvPicPr>
          <p:cNvPr id="6"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55776" y="2237184"/>
            <a:ext cx="718066" cy="718066"/>
          </a:xfrm>
          <a:prstGeom prst="rect">
            <a:avLst/>
          </a:prstGeom>
        </p:spPr>
      </p:pic>
      <p:sp>
        <p:nvSpPr>
          <p:cNvPr id="7" name="Text 3"/>
          <p:cNvSpPr/>
          <p:nvPr/>
        </p:nvSpPr>
        <p:spPr>
          <a:xfrm>
            <a:off x="6273046" y="2439114"/>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Boost Subscriptions</a:t>
            </a:r>
            <a:endParaRPr lang="en-US" sz="2200" dirty="0"/>
          </a:p>
        </p:txBody>
      </p:sp>
      <p:sp>
        <p:nvSpPr>
          <p:cNvPr id="8" name="Text 4"/>
          <p:cNvSpPr/>
          <p:nvPr/>
        </p:nvSpPr>
        <p:spPr>
          <a:xfrm>
            <a:off x="6273046" y="2934653"/>
            <a:ext cx="3101578"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Drive predictable recurring revenue and deepen long-term customer engagement</a:t>
            </a:r>
            <a:endParaRPr lang="en-US" sz="1850" dirty="0"/>
          </a:p>
        </p:txBody>
      </p:sp>
      <p:pic>
        <p:nvPicPr>
          <p:cNvPr id="9"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73828" y="2237184"/>
            <a:ext cx="718066" cy="718066"/>
          </a:xfrm>
          <a:prstGeom prst="rect">
            <a:avLst/>
          </a:prstGeom>
        </p:spPr>
      </p:pic>
      <p:sp>
        <p:nvSpPr>
          <p:cNvPr id="10" name="Text 5"/>
          <p:cNvSpPr/>
          <p:nvPr/>
        </p:nvSpPr>
        <p:spPr>
          <a:xfrm>
            <a:off x="10691098" y="2439114"/>
            <a:ext cx="2893219" cy="351949"/>
          </a:xfrm>
          <a:prstGeom prst="rect">
            <a:avLst/>
          </a:prstGeom>
          <a:noFill/>
          <a:ln/>
        </p:spPr>
        <p:txBody>
          <a:bodyPr wrap="non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Review Discount Policy</a:t>
            </a:r>
            <a:endParaRPr lang="en-US" sz="2200" dirty="0"/>
          </a:p>
        </p:txBody>
      </p:sp>
      <p:sp>
        <p:nvSpPr>
          <p:cNvPr id="11" name="Text 6"/>
          <p:cNvSpPr/>
          <p:nvPr/>
        </p:nvSpPr>
        <p:spPr>
          <a:xfrm>
            <a:off x="10691098" y="2934653"/>
            <a:ext cx="3101578" cy="1915120"/>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Optimize profitability by reducing unnecessary discounts while maintaining purchase influence</a:t>
            </a:r>
            <a:endParaRPr lang="en-US" sz="1850" dirty="0"/>
          </a:p>
        </p:txBody>
      </p:sp>
      <p:pic>
        <p:nvPicPr>
          <p:cNvPr id="12"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37724" y="5328523"/>
            <a:ext cx="718066" cy="718066"/>
          </a:xfrm>
          <a:prstGeom prst="rect">
            <a:avLst/>
          </a:prstGeom>
        </p:spPr>
      </p:pic>
      <p:sp>
        <p:nvSpPr>
          <p:cNvPr id="13" name="Text 7"/>
          <p:cNvSpPr/>
          <p:nvPr/>
        </p:nvSpPr>
        <p:spPr>
          <a:xfrm>
            <a:off x="1854994" y="553045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Product Positioning</a:t>
            </a:r>
            <a:endParaRPr lang="en-US" sz="2200" dirty="0"/>
          </a:p>
        </p:txBody>
      </p:sp>
      <p:sp>
        <p:nvSpPr>
          <p:cNvPr id="14" name="Text 8"/>
          <p:cNvSpPr/>
          <p:nvPr/>
        </p:nvSpPr>
        <p:spPr>
          <a:xfrm>
            <a:off x="1854994" y="6025991"/>
            <a:ext cx="3101578"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Enhance visibility and alignment with customer needs to boost conversions</a:t>
            </a:r>
            <a:endParaRPr lang="en-US" sz="1850" dirty="0"/>
          </a:p>
        </p:txBody>
      </p:sp>
      <p:pic>
        <p:nvPicPr>
          <p:cNvPr id="15"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255776" y="5328523"/>
            <a:ext cx="718066" cy="718066"/>
          </a:xfrm>
          <a:prstGeom prst="rect">
            <a:avLst/>
          </a:prstGeom>
        </p:spPr>
      </p:pic>
      <p:sp>
        <p:nvSpPr>
          <p:cNvPr id="16" name="Text 9"/>
          <p:cNvSpPr/>
          <p:nvPr/>
        </p:nvSpPr>
        <p:spPr>
          <a:xfrm>
            <a:off x="6273046" y="553045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Targeted Marketing</a:t>
            </a:r>
            <a:endParaRPr lang="en-US" sz="2200" dirty="0"/>
          </a:p>
        </p:txBody>
      </p:sp>
      <p:sp>
        <p:nvSpPr>
          <p:cNvPr id="17" name="Text 10"/>
          <p:cNvSpPr/>
          <p:nvPr/>
        </p:nvSpPr>
        <p:spPr>
          <a:xfrm>
            <a:off x="6273046" y="6025991"/>
            <a:ext cx="3101578"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Improve campaign ROI through personalized, data-driven customer targeting</a:t>
            </a:r>
            <a:endParaRPr lang="en-US" sz="18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837724" y="803196"/>
            <a:ext cx="8037552"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Kanit" pitchFamily="34" charset="0"/>
                <a:ea typeface="Kanit" pitchFamily="34" charset="-122"/>
                <a:cs typeface="Kanit" pitchFamily="34" charset="-120"/>
              </a:rPr>
              <a:t>Transforming Data into Strategy</a:t>
            </a:r>
            <a:endParaRPr lang="en-US" sz="4400" dirty="0"/>
          </a:p>
        </p:txBody>
      </p:sp>
      <p:pic>
        <p:nvPicPr>
          <p:cNvPr id="3" name="Image 0" descr="preencoded.png">    </p:cNvPr>
          <p:cNvPicPr>
            <a:picLocks noChangeAspect="1"/>
          </p:cNvPicPr>
          <p:nvPr/>
        </p:nvPicPr>
        <p:blipFill>
          <a:blip r:embed="rId1"/>
          <a:stretch>
            <a:fillRect/>
          </a:stretch>
        </p:blipFill>
        <p:spPr>
          <a:xfrm>
            <a:off x="837724" y="2135386"/>
            <a:ext cx="5021699" cy="5021699"/>
          </a:xfrm>
          <a:prstGeom prst="rect">
            <a:avLst/>
          </a:prstGeom>
        </p:spPr>
      </p:pic>
      <p:sp>
        <p:nvSpPr>
          <p:cNvPr id="4" name="Text 1"/>
          <p:cNvSpPr/>
          <p:nvPr/>
        </p:nvSpPr>
        <p:spPr>
          <a:xfrm>
            <a:off x="6937772" y="2081570"/>
            <a:ext cx="6862405" cy="2393156"/>
          </a:xfrm>
          <a:prstGeom prst="rect">
            <a:avLst/>
          </a:prstGeom>
          <a:noFill/>
          <a:ln/>
        </p:spPr>
        <p:txBody>
          <a:bodyPr wrap="square" lIns="0" tIns="0" rIns="0" bIns="0" rtlCol="0" anchor="t"/>
          <a:lstStyle/>
          <a:p>
            <a:pPr algn="l" indent="0" marL="0">
              <a:lnSpc>
                <a:spcPts val="3750"/>
              </a:lnSpc>
              <a:buNone/>
            </a:pPr>
            <a:r>
              <a:rPr lang="en-US" sz="2350" dirty="0">
                <a:solidFill>
                  <a:srgbClr val="D9E1FF"/>
                </a:solidFill>
                <a:latin typeface="Martel Sans Light" pitchFamily="34" charset="0"/>
                <a:ea typeface="Martel Sans Light" pitchFamily="34" charset="-122"/>
                <a:cs typeface="Martel Sans Light" pitchFamily="34" charset="-120"/>
              </a:rPr>
              <a:t>This project demonstrates how </a:t>
            </a:r>
            <a:pPr algn="l" indent="0" marL="0">
              <a:lnSpc>
                <a:spcPts val="3750"/>
              </a:lnSpc>
              <a:buNone/>
            </a:pPr>
            <a:r>
              <a:rPr lang="en-US" sz="2350" b="1" dirty="0">
                <a:solidFill>
                  <a:srgbClr val="FD505F"/>
                </a:solidFill>
                <a:latin typeface="Martel Sans Light" pitchFamily="34" charset="0"/>
                <a:ea typeface="Martel Sans Light" pitchFamily="34" charset="-122"/>
                <a:cs typeface="Martel Sans Light" pitchFamily="34" charset="-120"/>
              </a:rPr>
              <a:t>data engineering, statistical analysis, and business intelligence</a:t>
            </a:r>
            <a:pPr algn="l" indent="0" marL="0">
              <a:lnSpc>
                <a:spcPts val="3750"/>
              </a:lnSpc>
              <a:buNone/>
            </a:pPr>
            <a:r>
              <a:rPr lang="en-US" sz="2350" dirty="0">
                <a:solidFill>
                  <a:srgbClr val="D9E1FF"/>
                </a:solidFill>
                <a:latin typeface="Martel Sans Light" pitchFamily="34" charset="0"/>
                <a:ea typeface="Martel Sans Light" pitchFamily="34" charset="-122"/>
                <a:cs typeface="Martel Sans Light" pitchFamily="34" charset="-120"/>
              </a:rPr>
              <a:t> tools work together to transform raw data into meaningful strategic insights.</a:t>
            </a:r>
            <a:endParaRPr lang="en-US" sz="2350" dirty="0"/>
          </a:p>
        </p:txBody>
      </p:sp>
      <p:sp>
        <p:nvSpPr>
          <p:cNvPr id="5" name="Text 2"/>
          <p:cNvSpPr/>
          <p:nvPr/>
        </p:nvSpPr>
        <p:spPr>
          <a:xfrm>
            <a:off x="6937772" y="4690110"/>
            <a:ext cx="6862405" cy="1914525"/>
          </a:xfrm>
          <a:prstGeom prst="rect">
            <a:avLst/>
          </a:prstGeom>
          <a:noFill/>
          <a:ln/>
        </p:spPr>
        <p:txBody>
          <a:bodyPr wrap="square" lIns="0" tIns="0" rIns="0" bIns="0" rtlCol="0" anchor="t"/>
          <a:lstStyle/>
          <a:p>
            <a:pPr algn="l" indent="0" marL="0">
              <a:lnSpc>
                <a:spcPts val="3750"/>
              </a:lnSpc>
              <a:buNone/>
            </a:pPr>
            <a:r>
              <a:rPr lang="en-US" sz="2350" b="1" dirty="0">
                <a:solidFill>
                  <a:srgbClr val="D9E1FF"/>
                </a:solidFill>
                <a:latin typeface="Martel Sans Light" pitchFamily="34" charset="0"/>
                <a:ea typeface="Martel Sans Light" pitchFamily="34" charset="-122"/>
                <a:cs typeface="Martel Sans Light" pitchFamily="34" charset="-120"/>
              </a:rPr>
              <a:t>The Result:</a:t>
            </a:r>
            <a:pPr algn="l" indent="0" marL="0">
              <a:lnSpc>
                <a:spcPts val="3750"/>
              </a:lnSpc>
              <a:buNone/>
            </a:pPr>
            <a:r>
              <a:rPr lang="en-US" sz="2350" dirty="0">
                <a:solidFill>
                  <a:srgbClr val="D9E1FF"/>
                </a:solidFill>
                <a:latin typeface="Martel Sans Light" pitchFamily="34" charset="0"/>
                <a:ea typeface="Martel Sans Light" pitchFamily="34" charset="-122"/>
                <a:cs typeface="Martel Sans Light" pitchFamily="34" charset="-120"/>
              </a:rPr>
              <a:t> Improved customer engagement, targeted marketing campaigns, and optimized product and revenue strategies that drive measurable business growth.</a:t>
            </a:r>
            <a:endParaRPr lang="en-US" sz="2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722709"/>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The Challenge</a:t>
            </a:r>
            <a:endParaRPr lang="en-US" sz="2200" dirty="0"/>
          </a:p>
        </p:txBody>
      </p:sp>
      <p:sp>
        <p:nvSpPr>
          <p:cNvPr id="3" name="Text 1"/>
          <p:cNvSpPr/>
          <p:nvPr/>
        </p:nvSpPr>
        <p:spPr>
          <a:xfrm>
            <a:off x="837724" y="1170384"/>
            <a:ext cx="8669417"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Kanit" pitchFamily="34" charset="0"/>
                <a:ea typeface="Kanit" pitchFamily="34" charset="-122"/>
                <a:cs typeface="Kanit" pitchFamily="34" charset="-120"/>
              </a:rPr>
              <a:t>Understanding Customer Behavior</a:t>
            </a:r>
            <a:endParaRPr lang="en-US" sz="4400" dirty="0"/>
          </a:p>
        </p:txBody>
      </p:sp>
      <p:sp>
        <p:nvSpPr>
          <p:cNvPr id="4" name="Text 2"/>
          <p:cNvSpPr/>
          <p:nvPr/>
        </p:nvSpPr>
        <p:spPr>
          <a:xfrm>
            <a:off x="837724" y="2448758"/>
            <a:ext cx="6997779" cy="2393156"/>
          </a:xfrm>
          <a:prstGeom prst="rect">
            <a:avLst/>
          </a:prstGeom>
          <a:noFill/>
          <a:ln/>
        </p:spPr>
        <p:txBody>
          <a:bodyPr wrap="square" lIns="0" tIns="0" rIns="0" bIns="0" rtlCol="0" anchor="t"/>
          <a:lstStyle/>
          <a:p>
            <a:pPr algn="l" indent="0" marL="0">
              <a:lnSpc>
                <a:spcPts val="3750"/>
              </a:lnSpc>
              <a:buNone/>
            </a:pPr>
            <a:r>
              <a:rPr lang="en-US" sz="2350" dirty="0">
                <a:solidFill>
                  <a:srgbClr val="D9E1FF"/>
                </a:solidFill>
                <a:latin typeface="Martel Sans Light" pitchFamily="34" charset="0"/>
                <a:ea typeface="Martel Sans Light" pitchFamily="34" charset="-122"/>
                <a:cs typeface="Martel Sans Light" pitchFamily="34" charset="-120"/>
              </a:rPr>
              <a:t>A leading retail company noticed changes in purchasing patterns across demographics, product categories, and sales channels. Management needed insights into which factors drive consumer decisions and repeat purchases.</a:t>
            </a:r>
            <a:endParaRPr lang="en-US" sz="2350" dirty="0"/>
          </a:p>
        </p:txBody>
      </p:sp>
      <p:sp>
        <p:nvSpPr>
          <p:cNvPr id="5" name="Text 3"/>
          <p:cNvSpPr/>
          <p:nvPr/>
        </p:nvSpPr>
        <p:spPr>
          <a:xfrm>
            <a:off x="837724" y="5057299"/>
            <a:ext cx="6997779" cy="1914525"/>
          </a:xfrm>
          <a:prstGeom prst="rect">
            <a:avLst/>
          </a:prstGeom>
          <a:noFill/>
          <a:ln/>
        </p:spPr>
        <p:txBody>
          <a:bodyPr wrap="square" lIns="0" tIns="0" rIns="0" bIns="0" rtlCol="0" anchor="t"/>
          <a:lstStyle/>
          <a:p>
            <a:pPr algn="l" indent="0" marL="0">
              <a:lnSpc>
                <a:spcPts val="3750"/>
              </a:lnSpc>
              <a:buNone/>
            </a:pPr>
            <a:r>
              <a:rPr lang="en-US" sz="2350" b="1" dirty="0">
                <a:solidFill>
                  <a:srgbClr val="D9E1FF"/>
                </a:solidFill>
                <a:latin typeface="Martel Sans Light" pitchFamily="34" charset="0"/>
                <a:ea typeface="Martel Sans Light" pitchFamily="34" charset="-122"/>
                <a:cs typeface="Martel Sans Light" pitchFamily="34" charset="-120"/>
              </a:rPr>
              <a:t>Key Questions:</a:t>
            </a:r>
            <a:pPr algn="l" indent="0" marL="0">
              <a:lnSpc>
                <a:spcPts val="3750"/>
              </a:lnSpc>
              <a:buNone/>
            </a:pPr>
            <a:r>
              <a:rPr lang="en-US" sz="2350" dirty="0">
                <a:solidFill>
                  <a:srgbClr val="D9E1FF"/>
                </a:solidFill>
                <a:latin typeface="Martel Sans Light" pitchFamily="34" charset="0"/>
                <a:ea typeface="Martel Sans Light" pitchFamily="34" charset="-122"/>
                <a:cs typeface="Martel Sans Light" pitchFamily="34" charset="-120"/>
              </a:rPr>
              <a:t> How do discounts, reviews, seasons, and payment preferences influence shopping behavior? What drives customer loyalty and engagement?</a:t>
            </a:r>
            <a:endParaRPr lang="en-US" sz="2350" dirty="0"/>
          </a:p>
        </p:txBody>
      </p:sp>
      <p:pic>
        <p:nvPicPr>
          <p:cNvPr id="6" name="Image 0" descr="preencoded.png">    </p:cNvPr>
          <p:cNvPicPr>
            <a:picLocks noChangeAspect="1"/>
          </p:cNvPicPr>
          <p:nvPr/>
        </p:nvPicPr>
        <p:blipFill>
          <a:blip r:embed="rId1"/>
          <a:stretch>
            <a:fillRect/>
          </a:stretch>
        </p:blipFill>
        <p:spPr>
          <a:xfrm>
            <a:off x="8745974" y="2502575"/>
            <a:ext cx="4735116" cy="473511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400175"/>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Kanit" pitchFamily="34" charset="0"/>
                <a:ea typeface="Kanit" pitchFamily="34" charset="-122"/>
                <a:cs typeface="Kanit" pitchFamily="34" charset="-120"/>
              </a:rPr>
              <a:t>Project Deliverables</a:t>
            </a:r>
            <a:endParaRPr lang="en-US" sz="4400" dirty="0"/>
          </a:p>
        </p:txBody>
      </p:sp>
      <p:sp>
        <p:nvSpPr>
          <p:cNvPr id="3" name="Shape 1"/>
          <p:cNvSpPr/>
          <p:nvPr/>
        </p:nvSpPr>
        <p:spPr>
          <a:xfrm>
            <a:off x="837724" y="2582942"/>
            <a:ext cx="12954952" cy="4246483"/>
          </a:xfrm>
          <a:prstGeom prst="roundRect">
            <a:avLst>
              <a:gd name="adj" fmla="val 846"/>
            </a:avLst>
          </a:prstGeom>
          <a:solidFill>
            <a:srgbClr val="2F2B54"/>
          </a:solidFill>
          <a:ln/>
        </p:spPr>
      </p:sp>
      <p:sp>
        <p:nvSpPr>
          <p:cNvPr id="4" name="Shape 2"/>
          <p:cNvSpPr/>
          <p:nvPr/>
        </p:nvSpPr>
        <p:spPr>
          <a:xfrm>
            <a:off x="837724" y="2582942"/>
            <a:ext cx="4318278" cy="2506266"/>
          </a:xfrm>
          <a:prstGeom prst="roundRect">
            <a:avLst>
              <a:gd name="adj" fmla="val 1433"/>
            </a:avLst>
          </a:prstGeom>
          <a:solidFill>
            <a:srgbClr val="2F2B54"/>
          </a:solidFill>
          <a:ln/>
        </p:spPr>
      </p:sp>
      <p:sp>
        <p:nvSpPr>
          <p:cNvPr id="5" name="Text 3"/>
          <p:cNvSpPr/>
          <p:nvPr/>
        </p:nvSpPr>
        <p:spPr>
          <a:xfrm>
            <a:off x="1077039" y="2822258"/>
            <a:ext cx="3480554" cy="703898"/>
          </a:xfrm>
          <a:prstGeom prst="rect">
            <a:avLst/>
          </a:prstGeom>
          <a:noFill/>
          <a:ln/>
        </p:spPr>
        <p:txBody>
          <a:bodyPr wrap="squar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Data Preparation &amp; Modeling</a:t>
            </a:r>
            <a:endParaRPr lang="en-US" sz="2200" dirty="0"/>
          </a:p>
        </p:txBody>
      </p:sp>
      <p:sp>
        <p:nvSpPr>
          <p:cNvPr id="6" name="Text 4"/>
          <p:cNvSpPr/>
          <p:nvPr/>
        </p:nvSpPr>
        <p:spPr>
          <a:xfrm>
            <a:off x="1077039" y="3669744"/>
            <a:ext cx="3480554"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Clean and transform raw dataset using Python for comprehensive analysis</a:t>
            </a:r>
            <a:endParaRPr lang="en-US" sz="1850" dirty="0"/>
          </a:p>
        </p:txBody>
      </p:sp>
      <p:sp>
        <p:nvSpPr>
          <p:cNvPr id="7" name="Shape 5"/>
          <p:cNvSpPr/>
          <p:nvPr/>
        </p:nvSpPr>
        <p:spPr>
          <a:xfrm>
            <a:off x="5156002" y="2582942"/>
            <a:ext cx="4318278" cy="2506266"/>
          </a:xfrm>
          <a:prstGeom prst="rect">
            <a:avLst/>
          </a:prstGeom>
          <a:solidFill>
            <a:srgbClr val="2F2B54"/>
          </a:solidFill>
          <a:ln/>
        </p:spPr>
      </p:sp>
      <p:sp>
        <p:nvSpPr>
          <p:cNvPr id="8" name="Shape 6"/>
          <p:cNvSpPr/>
          <p:nvPr/>
        </p:nvSpPr>
        <p:spPr>
          <a:xfrm>
            <a:off x="5156002" y="2582942"/>
            <a:ext cx="30480" cy="2506266"/>
          </a:xfrm>
          <a:prstGeom prst="roundRect">
            <a:avLst>
              <a:gd name="adj" fmla="val 117806"/>
            </a:avLst>
          </a:prstGeom>
          <a:solidFill>
            <a:srgbClr val="48446D"/>
          </a:solidFill>
          <a:ln/>
        </p:spPr>
      </p:sp>
      <p:sp>
        <p:nvSpPr>
          <p:cNvPr id="9" name="Text 7"/>
          <p:cNvSpPr/>
          <p:nvPr/>
        </p:nvSpPr>
        <p:spPr>
          <a:xfrm>
            <a:off x="5754410" y="2822258"/>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Data Analysis</a:t>
            </a:r>
            <a:endParaRPr lang="en-US" sz="2200" dirty="0"/>
          </a:p>
        </p:txBody>
      </p:sp>
      <p:sp>
        <p:nvSpPr>
          <p:cNvPr id="10" name="Text 8"/>
          <p:cNvSpPr/>
          <p:nvPr/>
        </p:nvSpPr>
        <p:spPr>
          <a:xfrm>
            <a:off x="5754410" y="3317796"/>
            <a:ext cx="3121462" cy="1532096"/>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Structure data and run SQL queries to extract insights on customer segments and loyalty</a:t>
            </a:r>
            <a:endParaRPr lang="en-US" sz="1850" dirty="0"/>
          </a:p>
        </p:txBody>
      </p:sp>
      <p:sp>
        <p:nvSpPr>
          <p:cNvPr id="11" name="Shape 9"/>
          <p:cNvSpPr/>
          <p:nvPr/>
        </p:nvSpPr>
        <p:spPr>
          <a:xfrm>
            <a:off x="4856798" y="3536871"/>
            <a:ext cx="598408" cy="598408"/>
          </a:xfrm>
          <a:prstGeom prst="roundRect">
            <a:avLst>
              <a:gd name="adj" fmla="val 6000"/>
            </a:avLst>
          </a:prstGeom>
          <a:solidFill>
            <a:srgbClr val="100C35"/>
          </a:solidFill>
          <a:ln w="30480">
            <a:solidFill>
              <a:srgbClr val="48446D"/>
            </a:solidFill>
            <a:prstDash val="solid"/>
          </a:ln>
        </p:spPr>
      </p:sp>
      <p:sp>
        <p:nvSpPr>
          <p:cNvPr id="12" name="Shape 10"/>
          <p:cNvSpPr/>
          <p:nvPr/>
        </p:nvSpPr>
        <p:spPr>
          <a:xfrm>
            <a:off x="9474279" y="2582942"/>
            <a:ext cx="4318278" cy="2506266"/>
          </a:xfrm>
          <a:prstGeom prst="rect">
            <a:avLst/>
          </a:prstGeom>
          <a:solidFill>
            <a:srgbClr val="2F2B54"/>
          </a:solidFill>
          <a:ln/>
        </p:spPr>
      </p:sp>
      <p:sp>
        <p:nvSpPr>
          <p:cNvPr id="13" name="Shape 11"/>
          <p:cNvSpPr/>
          <p:nvPr/>
        </p:nvSpPr>
        <p:spPr>
          <a:xfrm>
            <a:off x="9474279" y="2582942"/>
            <a:ext cx="30480" cy="2506266"/>
          </a:xfrm>
          <a:prstGeom prst="roundRect">
            <a:avLst>
              <a:gd name="adj" fmla="val 117806"/>
            </a:avLst>
          </a:prstGeom>
          <a:solidFill>
            <a:srgbClr val="48446D"/>
          </a:solidFill>
          <a:ln/>
        </p:spPr>
      </p:sp>
      <p:sp>
        <p:nvSpPr>
          <p:cNvPr id="14" name="Text 12"/>
          <p:cNvSpPr/>
          <p:nvPr/>
        </p:nvSpPr>
        <p:spPr>
          <a:xfrm>
            <a:off x="10072688" y="2822258"/>
            <a:ext cx="2957155" cy="351949"/>
          </a:xfrm>
          <a:prstGeom prst="rect">
            <a:avLst/>
          </a:prstGeom>
          <a:noFill/>
          <a:ln/>
        </p:spPr>
        <p:txBody>
          <a:bodyPr wrap="non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Visualization &amp; Insights</a:t>
            </a:r>
            <a:endParaRPr lang="en-US" sz="2200" dirty="0"/>
          </a:p>
        </p:txBody>
      </p:sp>
      <p:sp>
        <p:nvSpPr>
          <p:cNvPr id="15" name="Text 13"/>
          <p:cNvSpPr/>
          <p:nvPr/>
        </p:nvSpPr>
        <p:spPr>
          <a:xfrm>
            <a:off x="10072688" y="3317796"/>
            <a:ext cx="3480554"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Build interactive Power BI dashboard highlighting key patterns and trends</a:t>
            </a:r>
            <a:endParaRPr lang="en-US" sz="1850" dirty="0"/>
          </a:p>
        </p:txBody>
      </p:sp>
      <p:sp>
        <p:nvSpPr>
          <p:cNvPr id="16" name="Shape 14"/>
          <p:cNvSpPr/>
          <p:nvPr/>
        </p:nvSpPr>
        <p:spPr>
          <a:xfrm>
            <a:off x="9175075" y="3536871"/>
            <a:ext cx="598408" cy="598408"/>
          </a:xfrm>
          <a:prstGeom prst="roundRect">
            <a:avLst>
              <a:gd name="adj" fmla="val 6000"/>
            </a:avLst>
          </a:prstGeom>
          <a:solidFill>
            <a:srgbClr val="100C35"/>
          </a:solidFill>
          <a:ln w="30480">
            <a:solidFill>
              <a:srgbClr val="48446D"/>
            </a:solidFill>
            <a:prstDash val="solid"/>
          </a:ln>
        </p:spPr>
      </p:sp>
      <p:sp>
        <p:nvSpPr>
          <p:cNvPr id="17" name="Shape 15"/>
          <p:cNvSpPr/>
          <p:nvPr/>
        </p:nvSpPr>
        <p:spPr>
          <a:xfrm>
            <a:off x="837724" y="5089208"/>
            <a:ext cx="6477357" cy="1740218"/>
          </a:xfrm>
          <a:prstGeom prst="rect">
            <a:avLst/>
          </a:prstGeom>
          <a:solidFill>
            <a:srgbClr val="2F2B54"/>
          </a:solidFill>
          <a:ln/>
        </p:spPr>
      </p:sp>
      <p:sp>
        <p:nvSpPr>
          <p:cNvPr id="18" name="Shape 16"/>
          <p:cNvSpPr/>
          <p:nvPr/>
        </p:nvSpPr>
        <p:spPr>
          <a:xfrm>
            <a:off x="837724" y="5089208"/>
            <a:ext cx="6477357" cy="30480"/>
          </a:xfrm>
          <a:prstGeom prst="roundRect">
            <a:avLst>
              <a:gd name="adj" fmla="val 117806"/>
            </a:avLst>
          </a:prstGeom>
          <a:solidFill>
            <a:srgbClr val="48446D"/>
          </a:solidFill>
          <a:ln/>
        </p:spPr>
      </p:sp>
      <p:sp>
        <p:nvSpPr>
          <p:cNvPr id="19" name="Text 17"/>
          <p:cNvSpPr/>
          <p:nvPr/>
        </p:nvSpPr>
        <p:spPr>
          <a:xfrm>
            <a:off x="1077039" y="532852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Report &amp; Presentation</a:t>
            </a:r>
            <a:endParaRPr lang="en-US" sz="2200" dirty="0"/>
          </a:p>
        </p:txBody>
      </p:sp>
      <p:sp>
        <p:nvSpPr>
          <p:cNvPr id="20" name="Text 18"/>
          <p:cNvSpPr/>
          <p:nvPr/>
        </p:nvSpPr>
        <p:spPr>
          <a:xfrm>
            <a:off x="1077039" y="5824061"/>
            <a:ext cx="5639633"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Communicate findings and actionable recommendations to stakeholders</a:t>
            </a:r>
            <a:endParaRPr lang="en-US" sz="1850" dirty="0"/>
          </a:p>
        </p:txBody>
      </p:sp>
      <p:sp>
        <p:nvSpPr>
          <p:cNvPr id="21" name="Shape 19"/>
          <p:cNvSpPr/>
          <p:nvPr/>
        </p:nvSpPr>
        <p:spPr>
          <a:xfrm>
            <a:off x="7315081" y="5089208"/>
            <a:ext cx="6477476" cy="1740218"/>
          </a:xfrm>
          <a:prstGeom prst="rect">
            <a:avLst/>
          </a:prstGeom>
          <a:solidFill>
            <a:srgbClr val="2F2B54"/>
          </a:solidFill>
          <a:ln/>
        </p:spPr>
      </p:sp>
      <p:sp>
        <p:nvSpPr>
          <p:cNvPr id="22" name="Shape 20"/>
          <p:cNvSpPr/>
          <p:nvPr/>
        </p:nvSpPr>
        <p:spPr>
          <a:xfrm>
            <a:off x="7315081" y="5089208"/>
            <a:ext cx="30480" cy="1740218"/>
          </a:xfrm>
          <a:prstGeom prst="roundRect">
            <a:avLst>
              <a:gd name="adj" fmla="val 117806"/>
            </a:avLst>
          </a:prstGeom>
          <a:solidFill>
            <a:srgbClr val="48446D"/>
          </a:solidFill>
          <a:ln/>
        </p:spPr>
      </p:sp>
      <p:sp>
        <p:nvSpPr>
          <p:cNvPr id="23" name="Shape 21"/>
          <p:cNvSpPr/>
          <p:nvPr/>
        </p:nvSpPr>
        <p:spPr>
          <a:xfrm>
            <a:off x="7315081" y="5089208"/>
            <a:ext cx="6477476" cy="30480"/>
          </a:xfrm>
          <a:prstGeom prst="roundRect">
            <a:avLst>
              <a:gd name="adj" fmla="val 117806"/>
            </a:avLst>
          </a:prstGeom>
          <a:solidFill>
            <a:srgbClr val="48446D"/>
          </a:solidFill>
          <a:ln/>
        </p:spPr>
      </p:sp>
      <p:sp>
        <p:nvSpPr>
          <p:cNvPr id="24" name="Text 22"/>
          <p:cNvSpPr/>
          <p:nvPr/>
        </p:nvSpPr>
        <p:spPr>
          <a:xfrm>
            <a:off x="7913489" y="532852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GitHub Repository</a:t>
            </a:r>
            <a:endParaRPr lang="en-US" sz="2200" dirty="0"/>
          </a:p>
        </p:txBody>
      </p:sp>
      <p:sp>
        <p:nvSpPr>
          <p:cNvPr id="25" name="Text 23"/>
          <p:cNvSpPr/>
          <p:nvPr/>
        </p:nvSpPr>
        <p:spPr>
          <a:xfrm>
            <a:off x="7913489" y="5824061"/>
            <a:ext cx="5639753" cy="766048"/>
          </a:xfrm>
          <a:prstGeom prst="rect">
            <a:avLst/>
          </a:prstGeom>
          <a:noFill/>
          <a:ln/>
        </p:spPr>
        <p:txBody>
          <a:bodyPr wrap="square" lIns="0" tIns="0" rIns="0" bIns="0" rtlCol="0" anchor="t"/>
          <a:lstStyle/>
          <a:p>
            <a:pPr algn="l" indent="0" marL="0">
              <a:lnSpc>
                <a:spcPts val="3000"/>
              </a:lnSpc>
              <a:buNone/>
            </a:pPr>
            <a:r>
              <a:rPr lang="en-US" sz="1850" dirty="0">
                <a:solidFill>
                  <a:srgbClr val="FFFFFF"/>
                </a:solidFill>
                <a:latin typeface="Martel Sans Light" pitchFamily="34" charset="0"/>
                <a:ea typeface="Martel Sans Light" pitchFamily="34" charset="-122"/>
                <a:cs typeface="Martel Sans Light" pitchFamily="34" charset="-120"/>
              </a:rPr>
              <a:t>Document all scripts, queries, and dashboard files in structured format</a:t>
            </a:r>
            <a:endParaRPr lang="en-US" sz="1850" dirty="0"/>
          </a:p>
        </p:txBody>
      </p:sp>
      <p:sp>
        <p:nvSpPr>
          <p:cNvPr id="26" name="Shape 24"/>
          <p:cNvSpPr/>
          <p:nvPr/>
        </p:nvSpPr>
        <p:spPr>
          <a:xfrm>
            <a:off x="7015877" y="5660112"/>
            <a:ext cx="598408" cy="598408"/>
          </a:xfrm>
          <a:prstGeom prst="roundRect">
            <a:avLst>
              <a:gd name="adj" fmla="val 6000"/>
            </a:avLst>
          </a:prstGeom>
          <a:solidFill>
            <a:srgbClr val="100C35"/>
          </a:solidFill>
          <a:ln w="30480">
            <a:solidFill>
              <a:srgbClr val="48446D"/>
            </a:solidFill>
            <a:prstDash val="solid"/>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088708"/>
            <a:ext cx="6863953"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Kanit" pitchFamily="34" charset="0"/>
                <a:ea typeface="Kanit" pitchFamily="34" charset="-122"/>
                <a:cs typeface="Kanit" pitchFamily="34" charset="-120"/>
              </a:rPr>
              <a:t>Data Preparation in Python</a:t>
            </a:r>
            <a:endParaRPr lang="en-US" sz="4400" dirty="0"/>
          </a:p>
        </p:txBody>
      </p:sp>
      <p:sp>
        <p:nvSpPr>
          <p:cNvPr id="4" name="Shape 1"/>
          <p:cNvSpPr/>
          <p:nvPr/>
        </p:nvSpPr>
        <p:spPr>
          <a:xfrm>
            <a:off x="1106924" y="2151698"/>
            <a:ext cx="30480" cy="4989076"/>
          </a:xfrm>
          <a:prstGeom prst="roundRect">
            <a:avLst>
              <a:gd name="adj" fmla="val 117806"/>
            </a:avLst>
          </a:prstGeom>
          <a:solidFill>
            <a:srgbClr val="48446D"/>
          </a:solidFill>
          <a:ln/>
        </p:spPr>
      </p:sp>
      <p:sp>
        <p:nvSpPr>
          <p:cNvPr id="5" name="Shape 2"/>
          <p:cNvSpPr/>
          <p:nvPr/>
        </p:nvSpPr>
        <p:spPr>
          <a:xfrm>
            <a:off x="1345704" y="2405658"/>
            <a:ext cx="718066" cy="30480"/>
          </a:xfrm>
          <a:prstGeom prst="roundRect">
            <a:avLst>
              <a:gd name="adj" fmla="val 117806"/>
            </a:avLst>
          </a:prstGeom>
          <a:solidFill>
            <a:srgbClr val="48446D"/>
          </a:solidFill>
          <a:ln/>
        </p:spPr>
      </p:sp>
      <p:sp>
        <p:nvSpPr>
          <p:cNvPr id="6" name="Shape 3"/>
          <p:cNvSpPr/>
          <p:nvPr/>
        </p:nvSpPr>
        <p:spPr>
          <a:xfrm>
            <a:off x="837664" y="2151698"/>
            <a:ext cx="538520" cy="538520"/>
          </a:xfrm>
          <a:prstGeom prst="roundRect">
            <a:avLst>
              <a:gd name="adj" fmla="val 6668"/>
            </a:avLst>
          </a:prstGeom>
          <a:solidFill>
            <a:srgbClr val="2F2B54"/>
          </a:solidFill>
          <a:ln/>
        </p:spPr>
      </p:sp>
      <p:sp>
        <p:nvSpPr>
          <p:cNvPr id="7" name="Text 4"/>
          <p:cNvSpPr/>
          <p:nvPr/>
        </p:nvSpPr>
        <p:spPr>
          <a:xfrm>
            <a:off x="937915" y="2209681"/>
            <a:ext cx="337899" cy="422434"/>
          </a:xfrm>
          <a:prstGeom prst="rect">
            <a:avLst/>
          </a:prstGeom>
          <a:noFill/>
          <a:ln/>
        </p:spPr>
        <p:txBody>
          <a:bodyPr wrap="none" lIns="0" tIns="0" rIns="0" bIns="0" rtlCol="0" anchor="t"/>
          <a:lstStyle/>
          <a:p>
            <a:pPr algn="ctr" indent="0" marL="0">
              <a:lnSpc>
                <a:spcPts val="2650"/>
              </a:lnSpc>
              <a:buNone/>
            </a:pPr>
            <a:r>
              <a:rPr lang="en-US" sz="2650" dirty="0">
                <a:solidFill>
                  <a:srgbClr val="D9E1FF"/>
                </a:solidFill>
                <a:latin typeface="Kanit" pitchFamily="34" charset="0"/>
                <a:ea typeface="Kanit" pitchFamily="34" charset="-122"/>
                <a:cs typeface="Kanit" pitchFamily="34" charset="-120"/>
              </a:rPr>
              <a:t>1</a:t>
            </a:r>
            <a:endParaRPr lang="en-US" sz="2650" dirty="0"/>
          </a:p>
        </p:txBody>
      </p:sp>
      <p:sp>
        <p:nvSpPr>
          <p:cNvPr id="8" name="Text 5"/>
          <p:cNvSpPr/>
          <p:nvPr/>
        </p:nvSpPr>
        <p:spPr>
          <a:xfrm>
            <a:off x="2303859" y="2233970"/>
            <a:ext cx="3037284"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Handling Missing Values</a:t>
            </a:r>
            <a:endParaRPr lang="en-US" sz="2200" dirty="0"/>
          </a:p>
        </p:txBody>
      </p:sp>
      <p:sp>
        <p:nvSpPr>
          <p:cNvPr id="9" name="Text 6"/>
          <p:cNvSpPr/>
          <p:nvPr/>
        </p:nvSpPr>
        <p:spPr>
          <a:xfrm>
            <a:off x="2303859" y="2729508"/>
            <a:ext cx="6002417" cy="766048"/>
          </a:xfrm>
          <a:prstGeom prst="rect">
            <a:avLst/>
          </a:prstGeom>
          <a:noFill/>
          <a:ln/>
        </p:spPr>
        <p:txBody>
          <a:bodyPr wrap="square" lIns="0" tIns="0" rIns="0" bIns="0" rtlCol="0" anchor="t"/>
          <a:lstStyle/>
          <a:p>
            <a:pPr algn="l" indent="0" marL="0">
              <a:lnSpc>
                <a:spcPts val="3000"/>
              </a:lnSpc>
              <a:buNone/>
            </a:pPr>
            <a:r>
              <a:rPr lang="en-US" sz="1850" dirty="0">
                <a:solidFill>
                  <a:srgbClr val="FFFFFF"/>
                </a:solidFill>
                <a:latin typeface="Martel Sans Light" pitchFamily="34" charset="0"/>
                <a:ea typeface="Martel Sans Light" pitchFamily="34" charset="-122"/>
                <a:cs typeface="Martel Sans Light" pitchFamily="34" charset="-120"/>
              </a:rPr>
              <a:t>37 null records in Review Rating column filled using median calculation with lambda functions</a:t>
            </a:r>
            <a:endParaRPr lang="en-US" sz="1850" dirty="0"/>
          </a:p>
        </p:txBody>
      </p:sp>
      <p:sp>
        <p:nvSpPr>
          <p:cNvPr id="10" name="Shape 7"/>
          <p:cNvSpPr/>
          <p:nvPr/>
        </p:nvSpPr>
        <p:spPr>
          <a:xfrm>
            <a:off x="1345704" y="4228267"/>
            <a:ext cx="718066" cy="30480"/>
          </a:xfrm>
          <a:prstGeom prst="roundRect">
            <a:avLst>
              <a:gd name="adj" fmla="val 117806"/>
            </a:avLst>
          </a:prstGeom>
          <a:solidFill>
            <a:srgbClr val="48446D"/>
          </a:solidFill>
          <a:ln/>
        </p:spPr>
      </p:sp>
      <p:sp>
        <p:nvSpPr>
          <p:cNvPr id="11" name="Shape 8"/>
          <p:cNvSpPr/>
          <p:nvPr/>
        </p:nvSpPr>
        <p:spPr>
          <a:xfrm>
            <a:off x="837664" y="3974306"/>
            <a:ext cx="538520" cy="538520"/>
          </a:xfrm>
          <a:prstGeom prst="roundRect">
            <a:avLst>
              <a:gd name="adj" fmla="val 6668"/>
            </a:avLst>
          </a:prstGeom>
          <a:solidFill>
            <a:srgbClr val="2F2B54"/>
          </a:solidFill>
          <a:ln/>
        </p:spPr>
      </p:sp>
      <p:sp>
        <p:nvSpPr>
          <p:cNvPr id="12" name="Text 9"/>
          <p:cNvSpPr/>
          <p:nvPr/>
        </p:nvSpPr>
        <p:spPr>
          <a:xfrm>
            <a:off x="937915" y="4032290"/>
            <a:ext cx="337899" cy="422434"/>
          </a:xfrm>
          <a:prstGeom prst="rect">
            <a:avLst/>
          </a:prstGeom>
          <a:noFill/>
          <a:ln/>
        </p:spPr>
        <p:txBody>
          <a:bodyPr wrap="none" lIns="0" tIns="0" rIns="0" bIns="0" rtlCol="0" anchor="t"/>
          <a:lstStyle/>
          <a:p>
            <a:pPr algn="ctr" indent="0" marL="0">
              <a:lnSpc>
                <a:spcPts val="2650"/>
              </a:lnSpc>
              <a:buNone/>
            </a:pPr>
            <a:r>
              <a:rPr lang="en-US" sz="2650" dirty="0">
                <a:solidFill>
                  <a:srgbClr val="D9E1FF"/>
                </a:solidFill>
                <a:latin typeface="Kanit" pitchFamily="34" charset="0"/>
                <a:ea typeface="Kanit" pitchFamily="34" charset="-122"/>
                <a:cs typeface="Kanit" pitchFamily="34" charset="-120"/>
              </a:rPr>
              <a:t>2</a:t>
            </a:r>
            <a:endParaRPr lang="en-US" sz="2650" dirty="0"/>
          </a:p>
        </p:txBody>
      </p:sp>
      <p:sp>
        <p:nvSpPr>
          <p:cNvPr id="13" name="Text 10"/>
          <p:cNvSpPr/>
          <p:nvPr/>
        </p:nvSpPr>
        <p:spPr>
          <a:xfrm>
            <a:off x="2303859" y="4056578"/>
            <a:ext cx="3049191"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Column Standardization</a:t>
            </a:r>
            <a:endParaRPr lang="en-US" sz="2200" dirty="0"/>
          </a:p>
        </p:txBody>
      </p:sp>
      <p:sp>
        <p:nvSpPr>
          <p:cNvPr id="14" name="Text 11"/>
          <p:cNvSpPr/>
          <p:nvPr/>
        </p:nvSpPr>
        <p:spPr>
          <a:xfrm>
            <a:off x="2303859" y="4552117"/>
            <a:ext cx="6002417" cy="766048"/>
          </a:xfrm>
          <a:prstGeom prst="rect">
            <a:avLst/>
          </a:prstGeom>
          <a:noFill/>
          <a:ln/>
        </p:spPr>
        <p:txBody>
          <a:bodyPr wrap="square" lIns="0" tIns="0" rIns="0" bIns="0" rtlCol="0" anchor="t"/>
          <a:lstStyle/>
          <a:p>
            <a:pPr algn="l" indent="0" marL="0">
              <a:lnSpc>
                <a:spcPts val="3000"/>
              </a:lnSpc>
              <a:buNone/>
            </a:pPr>
            <a:r>
              <a:rPr lang="en-US" sz="1850" dirty="0">
                <a:solidFill>
                  <a:srgbClr val="FFFFFF"/>
                </a:solidFill>
                <a:latin typeface="Martel Sans Light" pitchFamily="34" charset="0"/>
                <a:ea typeface="Martel Sans Light" pitchFamily="34" charset="-122"/>
                <a:cs typeface="Martel Sans Light" pitchFamily="34" charset="-120"/>
              </a:rPr>
              <a:t>Applied snake casing (column_name) to keep attributes generic and easy to query</a:t>
            </a:r>
            <a:endParaRPr lang="en-US" sz="1850" dirty="0"/>
          </a:p>
        </p:txBody>
      </p:sp>
      <p:sp>
        <p:nvSpPr>
          <p:cNvPr id="15" name="Shape 12"/>
          <p:cNvSpPr/>
          <p:nvPr/>
        </p:nvSpPr>
        <p:spPr>
          <a:xfrm>
            <a:off x="1345704" y="6050875"/>
            <a:ext cx="718066" cy="30480"/>
          </a:xfrm>
          <a:prstGeom prst="roundRect">
            <a:avLst>
              <a:gd name="adj" fmla="val 117806"/>
            </a:avLst>
          </a:prstGeom>
          <a:solidFill>
            <a:srgbClr val="48446D"/>
          </a:solidFill>
          <a:ln/>
        </p:spPr>
      </p:sp>
      <p:sp>
        <p:nvSpPr>
          <p:cNvPr id="16" name="Shape 13"/>
          <p:cNvSpPr/>
          <p:nvPr/>
        </p:nvSpPr>
        <p:spPr>
          <a:xfrm>
            <a:off x="837664" y="5796915"/>
            <a:ext cx="538520" cy="538520"/>
          </a:xfrm>
          <a:prstGeom prst="roundRect">
            <a:avLst>
              <a:gd name="adj" fmla="val 6668"/>
            </a:avLst>
          </a:prstGeom>
          <a:solidFill>
            <a:srgbClr val="2F2B54"/>
          </a:solidFill>
          <a:ln/>
        </p:spPr>
      </p:sp>
      <p:sp>
        <p:nvSpPr>
          <p:cNvPr id="17" name="Text 14"/>
          <p:cNvSpPr/>
          <p:nvPr/>
        </p:nvSpPr>
        <p:spPr>
          <a:xfrm>
            <a:off x="937915" y="5854898"/>
            <a:ext cx="337899" cy="422434"/>
          </a:xfrm>
          <a:prstGeom prst="rect">
            <a:avLst/>
          </a:prstGeom>
          <a:noFill/>
          <a:ln/>
        </p:spPr>
        <p:txBody>
          <a:bodyPr wrap="none" lIns="0" tIns="0" rIns="0" bIns="0" rtlCol="0" anchor="t"/>
          <a:lstStyle/>
          <a:p>
            <a:pPr algn="ctr" indent="0" marL="0">
              <a:lnSpc>
                <a:spcPts val="2650"/>
              </a:lnSpc>
              <a:buNone/>
            </a:pPr>
            <a:r>
              <a:rPr lang="en-US" sz="2650" dirty="0">
                <a:solidFill>
                  <a:srgbClr val="D9E1FF"/>
                </a:solidFill>
                <a:latin typeface="Kanit" pitchFamily="34" charset="0"/>
                <a:ea typeface="Kanit" pitchFamily="34" charset="-122"/>
                <a:cs typeface="Kanit" pitchFamily="34" charset="-120"/>
              </a:rPr>
              <a:t>3</a:t>
            </a:r>
            <a:endParaRPr lang="en-US" sz="2650" dirty="0"/>
          </a:p>
        </p:txBody>
      </p:sp>
      <p:sp>
        <p:nvSpPr>
          <p:cNvPr id="18" name="Text 15"/>
          <p:cNvSpPr/>
          <p:nvPr/>
        </p:nvSpPr>
        <p:spPr>
          <a:xfrm>
            <a:off x="2303859" y="5879187"/>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Feature Engineering</a:t>
            </a:r>
            <a:endParaRPr lang="en-US" sz="2200" dirty="0"/>
          </a:p>
        </p:txBody>
      </p:sp>
      <p:sp>
        <p:nvSpPr>
          <p:cNvPr id="19" name="Text 16"/>
          <p:cNvSpPr/>
          <p:nvPr/>
        </p:nvSpPr>
        <p:spPr>
          <a:xfrm>
            <a:off x="2303859" y="6374725"/>
            <a:ext cx="6002417" cy="766048"/>
          </a:xfrm>
          <a:prstGeom prst="rect">
            <a:avLst/>
          </a:prstGeom>
          <a:noFill/>
          <a:ln/>
        </p:spPr>
        <p:txBody>
          <a:bodyPr wrap="square" lIns="0" tIns="0" rIns="0" bIns="0" rtlCol="0" anchor="t"/>
          <a:lstStyle/>
          <a:p>
            <a:pPr algn="l" indent="0" marL="0">
              <a:lnSpc>
                <a:spcPts val="3000"/>
              </a:lnSpc>
              <a:buNone/>
            </a:pPr>
            <a:r>
              <a:rPr lang="en-US" sz="1850" dirty="0">
                <a:solidFill>
                  <a:srgbClr val="FFFFFF"/>
                </a:solidFill>
                <a:latin typeface="Martel Sans Light" pitchFamily="34" charset="0"/>
                <a:ea typeface="Martel Sans Light" pitchFamily="34" charset="-122"/>
                <a:cs typeface="Martel Sans Light" pitchFamily="34" charset="-120"/>
              </a:rPr>
              <a:t>Created age_group column to identify customer behavior patterns and purchase frequency metrics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856059"/>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Kanit" pitchFamily="34" charset="0"/>
                <a:ea typeface="Kanit" pitchFamily="34" charset="-122"/>
                <a:cs typeface="Kanit" pitchFamily="34" charset="-120"/>
              </a:rPr>
              <a:t>Data Optimization</a:t>
            </a:r>
            <a:endParaRPr lang="en-US" sz="4400" dirty="0"/>
          </a:p>
        </p:txBody>
      </p:sp>
      <p:sp>
        <p:nvSpPr>
          <p:cNvPr id="3" name="Text 1"/>
          <p:cNvSpPr/>
          <p:nvPr/>
        </p:nvSpPr>
        <p:spPr>
          <a:xfrm>
            <a:off x="837724" y="2134433"/>
            <a:ext cx="7404021" cy="383024"/>
          </a:xfrm>
          <a:prstGeom prst="rect">
            <a:avLst/>
          </a:prstGeom>
          <a:noFill/>
          <a:ln/>
        </p:spPr>
        <p:txBody>
          <a:bodyPr wrap="none" lIns="0" tIns="0" rIns="0" bIns="0" rtlCol="0" anchor="t"/>
          <a:lstStyle/>
          <a:p>
            <a:pPr algn="l" indent="0" marL="0">
              <a:lnSpc>
                <a:spcPts val="3000"/>
              </a:lnSpc>
              <a:buNone/>
            </a:pPr>
            <a:r>
              <a:rPr lang="en-US" sz="1850" b="1" dirty="0">
                <a:solidFill>
                  <a:srgbClr val="FFFFFF"/>
                </a:solidFill>
                <a:latin typeface="Martel Sans Light" pitchFamily="34" charset="0"/>
                <a:ea typeface="Martel Sans Light" pitchFamily="34" charset="-122"/>
                <a:cs typeface="Martel Sans Light" pitchFamily="34" charset="-120"/>
              </a:rPr>
              <a:t>Removing Redundancy</a:t>
            </a:r>
            <a:endParaRPr lang="en-US" sz="1850" dirty="0"/>
          </a:p>
        </p:txBody>
      </p:sp>
      <p:sp>
        <p:nvSpPr>
          <p:cNvPr id="4" name="Text 2"/>
          <p:cNvSpPr/>
          <p:nvPr/>
        </p:nvSpPr>
        <p:spPr>
          <a:xfrm>
            <a:off x="837724" y="2732842"/>
            <a:ext cx="7404021"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Identified duplicate columns: </a:t>
            </a:r>
            <a:pPr algn="l" indent="0" marL="0">
              <a:lnSpc>
                <a:spcPts val="3000"/>
              </a:lnSpc>
              <a:buNone/>
            </a:pPr>
            <a:r>
              <a:rPr lang="en-US" sz="1850" dirty="0">
                <a:solidFill>
                  <a:srgbClr val="000000"/>
                </a:solidFill>
                <a:highlight>
                  <a:srgbClr val="FAA1A1"/>
                </a:highlight>
                <a:latin typeface="Martel Sans Light" pitchFamily="34" charset="0"/>
                <a:ea typeface="Martel Sans Light" pitchFamily="34" charset="-122"/>
                <a:cs typeface="Martel Sans Light" pitchFamily="34" charset="-120"/>
              </a:rPr>
              <a:t>discount_applied</a:t>
            </a:r>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and </a:t>
            </a:r>
            <a:pPr algn="l" indent="0" marL="0">
              <a:lnSpc>
                <a:spcPts val="3000"/>
              </a:lnSpc>
              <a:buNone/>
            </a:pPr>
            <a:r>
              <a:rPr lang="en-US" sz="1850" dirty="0">
                <a:solidFill>
                  <a:srgbClr val="000000"/>
                </a:solidFill>
                <a:highlight>
                  <a:srgbClr val="FAA1A1"/>
                </a:highlight>
                <a:latin typeface="Martel Sans Light" pitchFamily="34" charset="0"/>
                <a:ea typeface="Martel Sans Light" pitchFamily="34" charset="-122"/>
                <a:cs typeface="Martel Sans Light" pitchFamily="34" charset="-120"/>
              </a:rPr>
              <a:t>promo_code_used </a:t>
            </a:r>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both contained yes/no tagging with identical meaning.</a:t>
            </a:r>
            <a:endParaRPr lang="en-US" sz="1850" dirty="0"/>
          </a:p>
        </p:txBody>
      </p:sp>
      <p:sp>
        <p:nvSpPr>
          <p:cNvPr id="5" name="Text 3"/>
          <p:cNvSpPr/>
          <p:nvPr/>
        </p:nvSpPr>
        <p:spPr>
          <a:xfrm>
            <a:off x="837724" y="4097298"/>
            <a:ext cx="7404021" cy="766048"/>
          </a:xfrm>
          <a:prstGeom prst="rect">
            <a:avLst/>
          </a:prstGeom>
          <a:noFill/>
          <a:ln/>
        </p:spPr>
        <p:txBody>
          <a:bodyPr wrap="square" lIns="0" tIns="0" rIns="0" bIns="0" rtlCol="0" anchor="t"/>
          <a:lstStyle/>
          <a:p>
            <a:pPr algn="l" indent="0" marL="0">
              <a:lnSpc>
                <a:spcPts val="3000"/>
              </a:lnSpc>
              <a:buNone/>
            </a:pPr>
            <a:r>
              <a:rPr lang="en-US" sz="1850" b="1" dirty="0">
                <a:solidFill>
                  <a:srgbClr val="D9E1FF"/>
                </a:solidFill>
                <a:latin typeface="Martel Sans Light" pitchFamily="34" charset="0"/>
                <a:ea typeface="Martel Sans Light" pitchFamily="34" charset="-122"/>
                <a:cs typeface="Martel Sans Light" pitchFamily="34" charset="-120"/>
              </a:rPr>
              <a:t>Solution:</a:t>
            </a:r>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Removed redundant column to streamline analysis and improve database efficiency.</a:t>
            </a:r>
            <a:endParaRPr lang="en-US" sz="1850" dirty="0"/>
          </a:p>
        </p:txBody>
      </p:sp>
      <p:sp>
        <p:nvSpPr>
          <p:cNvPr id="6" name="Text 4"/>
          <p:cNvSpPr/>
          <p:nvPr/>
        </p:nvSpPr>
        <p:spPr>
          <a:xfrm>
            <a:off x="837724" y="5078730"/>
            <a:ext cx="7404021" cy="383024"/>
          </a:xfrm>
          <a:prstGeom prst="rect">
            <a:avLst/>
          </a:prstGeom>
          <a:noFill/>
          <a:ln/>
        </p:spPr>
        <p:txBody>
          <a:bodyPr wrap="none" lIns="0" tIns="0" rIns="0" bIns="0" rtlCol="0" anchor="t"/>
          <a:lstStyle/>
          <a:p>
            <a:pPr algn="l" indent="0" marL="0">
              <a:lnSpc>
                <a:spcPts val="3000"/>
              </a:lnSpc>
              <a:buNone/>
            </a:pPr>
            <a:r>
              <a:rPr lang="en-US" sz="1850" b="1" dirty="0">
                <a:solidFill>
                  <a:srgbClr val="FFFFFF"/>
                </a:solidFill>
                <a:latin typeface="Martel Sans Light" pitchFamily="34" charset="0"/>
                <a:ea typeface="Martel Sans Light" pitchFamily="34" charset="-122"/>
                <a:cs typeface="Martel Sans Light" pitchFamily="34" charset="-120"/>
              </a:rPr>
              <a:t>Database Connection</a:t>
            </a:r>
            <a:endParaRPr lang="en-US" sz="1850" dirty="0"/>
          </a:p>
        </p:txBody>
      </p:sp>
      <p:sp>
        <p:nvSpPr>
          <p:cNvPr id="7" name="Text 5"/>
          <p:cNvSpPr/>
          <p:nvPr/>
        </p:nvSpPr>
        <p:spPr>
          <a:xfrm>
            <a:off x="837724" y="5677138"/>
            <a:ext cx="7404021"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Established PostgreSQL connection, creating </a:t>
            </a:r>
            <a:pPr algn="l" indent="0" marL="0">
              <a:lnSpc>
                <a:spcPts val="3000"/>
              </a:lnSpc>
              <a:buNone/>
            </a:pPr>
            <a:r>
              <a:rPr lang="en-US" sz="1850" b="1" dirty="0">
                <a:solidFill>
                  <a:srgbClr val="D9E1FF"/>
                </a:solidFill>
                <a:latin typeface="Martel Sans Light" pitchFamily="34" charset="0"/>
                <a:ea typeface="Martel Sans Light" pitchFamily="34" charset="-122"/>
                <a:cs typeface="Martel Sans Light" pitchFamily="34" charset="-120"/>
              </a:rPr>
              <a:t>customer_behaviour</a:t>
            </a:r>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database with </a:t>
            </a:r>
            <a:pPr algn="l" indent="0" marL="0">
              <a:lnSpc>
                <a:spcPts val="3000"/>
              </a:lnSpc>
              <a:buNone/>
            </a:pPr>
            <a:r>
              <a:rPr lang="en-US" sz="1850" b="1" dirty="0">
                <a:solidFill>
                  <a:srgbClr val="D9E1FF"/>
                </a:solidFill>
                <a:latin typeface="Martel Sans Light" pitchFamily="34" charset="0"/>
                <a:ea typeface="Martel Sans Light" pitchFamily="34" charset="-122"/>
                <a:cs typeface="Martel Sans Light" pitchFamily="34" charset="-120"/>
              </a:rPr>
              <a:t>customer</a:t>
            </a:r>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 table containing all cleaned attributes for SQL analysis.</a:t>
            </a:r>
            <a:endParaRPr lang="en-US" sz="1850" dirty="0"/>
          </a:p>
        </p:txBody>
      </p:sp>
      <p:pic>
        <p:nvPicPr>
          <p:cNvPr id="8" name="Image 0" descr="preencoded.png">    </p:cNvPr>
          <p:cNvPicPr>
            <a:picLocks noChangeAspect="1"/>
          </p:cNvPicPr>
          <p:nvPr/>
        </p:nvPicPr>
        <p:blipFill>
          <a:blip r:embed="rId1"/>
          <a:stretch>
            <a:fillRect/>
          </a:stretch>
        </p:blipFill>
        <p:spPr>
          <a:xfrm>
            <a:off x="8858607" y="2188250"/>
            <a:ext cx="4916091" cy="491609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09268" y="637580"/>
            <a:ext cx="5441037" cy="680085"/>
          </a:xfrm>
          <a:prstGeom prst="rect">
            <a:avLst/>
          </a:prstGeom>
          <a:noFill/>
          <a:ln/>
        </p:spPr>
        <p:txBody>
          <a:bodyPr wrap="none" lIns="0" tIns="0" rIns="0" bIns="0" rtlCol="0" anchor="t"/>
          <a:lstStyle/>
          <a:p>
            <a:pPr algn="l" indent="0" marL="0">
              <a:lnSpc>
                <a:spcPts val="5350"/>
              </a:lnSpc>
              <a:buNone/>
            </a:pPr>
            <a:r>
              <a:rPr lang="en-US" sz="4250" dirty="0">
                <a:solidFill>
                  <a:srgbClr val="FFFFFF"/>
                </a:solidFill>
                <a:latin typeface="Kanit" pitchFamily="34" charset="0"/>
                <a:ea typeface="Kanit" pitchFamily="34" charset="-122"/>
                <a:cs typeface="Kanit" pitchFamily="34" charset="-120"/>
              </a:rPr>
              <a:t>Key SQL Insights</a:t>
            </a:r>
            <a:endParaRPr lang="en-US" sz="4250" dirty="0"/>
          </a:p>
        </p:txBody>
      </p:sp>
      <p:sp>
        <p:nvSpPr>
          <p:cNvPr id="3" name="Text 1"/>
          <p:cNvSpPr/>
          <p:nvPr/>
        </p:nvSpPr>
        <p:spPr>
          <a:xfrm>
            <a:off x="809268" y="1780103"/>
            <a:ext cx="13011864" cy="1109782"/>
          </a:xfrm>
          <a:prstGeom prst="rect">
            <a:avLst/>
          </a:prstGeom>
          <a:noFill/>
          <a:ln/>
        </p:spPr>
        <p:txBody>
          <a:bodyPr wrap="square" lIns="0" tIns="0" rIns="0" bIns="0" rtlCol="0" anchor="t"/>
          <a:lstStyle/>
          <a:p>
            <a:pPr algn="l" indent="0" marL="0">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Leveraging a comprehensive approach, Python was instrumental in the initial data preparation, cleaning, and exploratory analysis stages. Subsequently, SQL was utilized to query the refined database, extracting these specific insights into customer behavior and sales trends.</a:t>
            </a:r>
            <a:endParaRPr lang="en-US" sz="1800" dirty="0"/>
          </a:p>
        </p:txBody>
      </p:sp>
      <p:sp>
        <p:nvSpPr>
          <p:cNvPr id="4" name="Shape 2"/>
          <p:cNvSpPr/>
          <p:nvPr/>
        </p:nvSpPr>
        <p:spPr>
          <a:xfrm>
            <a:off x="809268" y="3149918"/>
            <a:ext cx="13011864" cy="4441984"/>
          </a:xfrm>
          <a:prstGeom prst="roundRect">
            <a:avLst>
              <a:gd name="adj" fmla="val 781"/>
            </a:avLst>
          </a:prstGeom>
          <a:solidFill>
            <a:srgbClr val="2F2B54"/>
          </a:solidFill>
          <a:ln/>
        </p:spPr>
      </p:sp>
      <p:sp>
        <p:nvSpPr>
          <p:cNvPr id="5" name="Shape 3"/>
          <p:cNvSpPr/>
          <p:nvPr/>
        </p:nvSpPr>
        <p:spPr>
          <a:xfrm>
            <a:off x="809268" y="3149918"/>
            <a:ext cx="4337209" cy="2050971"/>
          </a:xfrm>
          <a:prstGeom prst="roundRect">
            <a:avLst>
              <a:gd name="adj" fmla="val 1691"/>
            </a:avLst>
          </a:prstGeom>
          <a:solidFill>
            <a:srgbClr val="2F2B54"/>
          </a:solidFill>
          <a:ln/>
        </p:spPr>
      </p:sp>
      <p:sp>
        <p:nvSpPr>
          <p:cNvPr id="6" name="Text 4"/>
          <p:cNvSpPr/>
          <p:nvPr/>
        </p:nvSpPr>
        <p:spPr>
          <a:xfrm>
            <a:off x="1040487" y="3381137"/>
            <a:ext cx="2720459" cy="340043"/>
          </a:xfrm>
          <a:prstGeom prst="rect">
            <a:avLst/>
          </a:prstGeom>
          <a:noFill/>
          <a:ln/>
        </p:spPr>
        <p:txBody>
          <a:bodyPr wrap="none" lIns="0" tIns="0" rIns="0" bIns="0" rtlCol="0" anchor="t"/>
          <a:lstStyle/>
          <a:p>
            <a:pPr algn="l" indent="0" marL="0">
              <a:lnSpc>
                <a:spcPts val="2650"/>
              </a:lnSpc>
              <a:buNone/>
            </a:pPr>
            <a:r>
              <a:rPr lang="en-US" sz="2100" dirty="0">
                <a:solidFill>
                  <a:srgbClr val="D9E1FF"/>
                </a:solidFill>
                <a:latin typeface="Kanit" pitchFamily="34" charset="0"/>
                <a:ea typeface="Kanit" pitchFamily="34" charset="-122"/>
                <a:cs typeface="Kanit" pitchFamily="34" charset="-120"/>
              </a:rPr>
              <a:t>Revenue by Gender</a:t>
            </a:r>
            <a:endParaRPr lang="en-US" sz="2100" dirty="0"/>
          </a:p>
        </p:txBody>
      </p:sp>
      <p:sp>
        <p:nvSpPr>
          <p:cNvPr id="7" name="Text 5"/>
          <p:cNvSpPr/>
          <p:nvPr/>
        </p:nvSpPr>
        <p:spPr>
          <a:xfrm>
            <a:off x="1040487" y="3859887"/>
            <a:ext cx="3527941" cy="1109782"/>
          </a:xfrm>
          <a:prstGeom prst="rect">
            <a:avLst/>
          </a:prstGeom>
          <a:noFill/>
          <a:ln/>
        </p:spPr>
        <p:txBody>
          <a:bodyPr wrap="square" lIns="0" tIns="0" rIns="0" bIns="0" rtlCol="0" anchor="t"/>
          <a:lstStyle/>
          <a:p>
            <a:pPr algn="l" indent="0" marL="0">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Analyzed total revenue distribution across gender segments</a:t>
            </a:r>
            <a:endParaRPr lang="en-US" sz="1800" dirty="0"/>
          </a:p>
        </p:txBody>
      </p:sp>
      <p:sp>
        <p:nvSpPr>
          <p:cNvPr id="8" name="Shape 6"/>
          <p:cNvSpPr/>
          <p:nvPr/>
        </p:nvSpPr>
        <p:spPr>
          <a:xfrm>
            <a:off x="5146477" y="3149918"/>
            <a:ext cx="4337328" cy="2050971"/>
          </a:xfrm>
          <a:prstGeom prst="rect">
            <a:avLst/>
          </a:prstGeom>
          <a:solidFill>
            <a:srgbClr val="2F2B54"/>
          </a:solidFill>
          <a:ln/>
        </p:spPr>
      </p:sp>
      <p:sp>
        <p:nvSpPr>
          <p:cNvPr id="9" name="Shape 7"/>
          <p:cNvSpPr/>
          <p:nvPr/>
        </p:nvSpPr>
        <p:spPr>
          <a:xfrm>
            <a:off x="5146477" y="3149918"/>
            <a:ext cx="30480" cy="2050971"/>
          </a:xfrm>
          <a:prstGeom prst="roundRect">
            <a:avLst>
              <a:gd name="adj" fmla="val 113801"/>
            </a:avLst>
          </a:prstGeom>
          <a:solidFill>
            <a:srgbClr val="48446D"/>
          </a:solidFill>
          <a:ln/>
        </p:spPr>
      </p:sp>
      <p:sp>
        <p:nvSpPr>
          <p:cNvPr id="10" name="Text 8"/>
          <p:cNvSpPr/>
          <p:nvPr/>
        </p:nvSpPr>
        <p:spPr>
          <a:xfrm>
            <a:off x="5724525" y="3381137"/>
            <a:ext cx="3005257" cy="340043"/>
          </a:xfrm>
          <a:prstGeom prst="rect">
            <a:avLst/>
          </a:prstGeom>
          <a:noFill/>
          <a:ln/>
        </p:spPr>
        <p:txBody>
          <a:bodyPr wrap="none" lIns="0" tIns="0" rIns="0" bIns="0" rtlCol="0" anchor="t"/>
          <a:lstStyle/>
          <a:p>
            <a:pPr algn="l" indent="0" marL="0">
              <a:lnSpc>
                <a:spcPts val="2650"/>
              </a:lnSpc>
              <a:buNone/>
            </a:pPr>
            <a:r>
              <a:rPr lang="en-US" sz="2100" dirty="0">
                <a:solidFill>
                  <a:srgbClr val="D9E1FF"/>
                </a:solidFill>
                <a:latin typeface="Kanit" pitchFamily="34" charset="0"/>
                <a:ea typeface="Kanit" pitchFamily="34" charset="-122"/>
                <a:cs typeface="Kanit" pitchFamily="34" charset="-120"/>
              </a:rPr>
              <a:t>Top 5 Products by Rating</a:t>
            </a:r>
            <a:endParaRPr lang="en-US" sz="2100" dirty="0"/>
          </a:p>
        </p:txBody>
      </p:sp>
      <p:sp>
        <p:nvSpPr>
          <p:cNvPr id="11" name="Text 9"/>
          <p:cNvSpPr/>
          <p:nvPr/>
        </p:nvSpPr>
        <p:spPr>
          <a:xfrm>
            <a:off x="5724525" y="3859887"/>
            <a:ext cx="3181231" cy="1109782"/>
          </a:xfrm>
          <a:prstGeom prst="rect">
            <a:avLst/>
          </a:prstGeom>
          <a:noFill/>
          <a:ln/>
        </p:spPr>
        <p:txBody>
          <a:bodyPr wrap="square" lIns="0" tIns="0" rIns="0" bIns="0" rtlCol="0" anchor="t"/>
          <a:lstStyle/>
          <a:p>
            <a:pPr algn="l" indent="0" marL="0">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Identified highest-rated products with average customer ratings</a:t>
            </a:r>
            <a:endParaRPr lang="en-US" sz="1800" dirty="0"/>
          </a:p>
        </p:txBody>
      </p:sp>
      <p:sp>
        <p:nvSpPr>
          <p:cNvPr id="12" name="Shape 10"/>
          <p:cNvSpPr/>
          <p:nvPr/>
        </p:nvSpPr>
        <p:spPr>
          <a:xfrm>
            <a:off x="4857512" y="3886379"/>
            <a:ext cx="578048" cy="578048"/>
          </a:xfrm>
          <a:prstGeom prst="roundRect">
            <a:avLst>
              <a:gd name="adj" fmla="val 6001"/>
            </a:avLst>
          </a:prstGeom>
          <a:solidFill>
            <a:srgbClr val="100C35"/>
          </a:solidFill>
          <a:ln w="30480">
            <a:solidFill>
              <a:srgbClr val="48446D"/>
            </a:solidFill>
            <a:prstDash val="solid"/>
          </a:ln>
        </p:spPr>
      </p:sp>
      <p:sp>
        <p:nvSpPr>
          <p:cNvPr id="13" name="Shape 11"/>
          <p:cNvSpPr/>
          <p:nvPr/>
        </p:nvSpPr>
        <p:spPr>
          <a:xfrm>
            <a:off x="9483804" y="3149918"/>
            <a:ext cx="4337209" cy="2050971"/>
          </a:xfrm>
          <a:prstGeom prst="rect">
            <a:avLst/>
          </a:prstGeom>
          <a:solidFill>
            <a:srgbClr val="2F2B54"/>
          </a:solidFill>
          <a:ln/>
        </p:spPr>
      </p:sp>
      <p:sp>
        <p:nvSpPr>
          <p:cNvPr id="14" name="Shape 12"/>
          <p:cNvSpPr/>
          <p:nvPr/>
        </p:nvSpPr>
        <p:spPr>
          <a:xfrm>
            <a:off x="9483804" y="3149918"/>
            <a:ext cx="30480" cy="2050971"/>
          </a:xfrm>
          <a:prstGeom prst="roundRect">
            <a:avLst>
              <a:gd name="adj" fmla="val 113801"/>
            </a:avLst>
          </a:prstGeom>
          <a:solidFill>
            <a:srgbClr val="48446D"/>
          </a:solidFill>
          <a:ln/>
        </p:spPr>
      </p:sp>
      <p:sp>
        <p:nvSpPr>
          <p:cNvPr id="15" name="Text 13"/>
          <p:cNvSpPr/>
          <p:nvPr/>
        </p:nvSpPr>
        <p:spPr>
          <a:xfrm>
            <a:off x="10061853" y="3381137"/>
            <a:ext cx="3266242" cy="340043"/>
          </a:xfrm>
          <a:prstGeom prst="rect">
            <a:avLst/>
          </a:prstGeom>
          <a:noFill/>
          <a:ln/>
        </p:spPr>
        <p:txBody>
          <a:bodyPr wrap="none" lIns="0" tIns="0" rIns="0" bIns="0" rtlCol="0" anchor="t"/>
          <a:lstStyle/>
          <a:p>
            <a:pPr algn="l" indent="0" marL="0">
              <a:lnSpc>
                <a:spcPts val="2650"/>
              </a:lnSpc>
              <a:buNone/>
            </a:pPr>
            <a:r>
              <a:rPr lang="en-US" sz="2100" dirty="0">
                <a:solidFill>
                  <a:srgbClr val="D9E1FF"/>
                </a:solidFill>
                <a:latin typeface="Kanit" pitchFamily="34" charset="0"/>
                <a:ea typeface="Kanit" pitchFamily="34" charset="-122"/>
                <a:cs typeface="Kanit" pitchFamily="34" charset="-120"/>
              </a:rPr>
              <a:t>Shipping Type Comparison</a:t>
            </a:r>
            <a:endParaRPr lang="en-US" sz="2100" dirty="0"/>
          </a:p>
        </p:txBody>
      </p:sp>
      <p:sp>
        <p:nvSpPr>
          <p:cNvPr id="16" name="Text 14"/>
          <p:cNvSpPr/>
          <p:nvPr/>
        </p:nvSpPr>
        <p:spPr>
          <a:xfrm>
            <a:off x="10061853" y="3859887"/>
            <a:ext cx="3527941" cy="1109782"/>
          </a:xfrm>
          <a:prstGeom prst="rect">
            <a:avLst/>
          </a:prstGeom>
          <a:noFill/>
          <a:ln/>
        </p:spPr>
        <p:txBody>
          <a:bodyPr wrap="square" lIns="0" tIns="0" rIns="0" bIns="0" rtlCol="0" anchor="t"/>
          <a:lstStyle/>
          <a:p>
            <a:pPr algn="l" indent="0" marL="0">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Compared average purchase amounts between standard and express shipping</a:t>
            </a:r>
            <a:endParaRPr lang="en-US" sz="1800" dirty="0"/>
          </a:p>
        </p:txBody>
      </p:sp>
      <p:sp>
        <p:nvSpPr>
          <p:cNvPr id="17" name="Shape 15"/>
          <p:cNvSpPr/>
          <p:nvPr/>
        </p:nvSpPr>
        <p:spPr>
          <a:xfrm>
            <a:off x="9194840" y="3886379"/>
            <a:ext cx="578048" cy="578048"/>
          </a:xfrm>
          <a:prstGeom prst="roundRect">
            <a:avLst>
              <a:gd name="adj" fmla="val 6001"/>
            </a:avLst>
          </a:prstGeom>
          <a:solidFill>
            <a:srgbClr val="100C35"/>
          </a:solidFill>
          <a:ln w="30480">
            <a:solidFill>
              <a:srgbClr val="48446D"/>
            </a:solidFill>
            <a:prstDash val="solid"/>
          </a:ln>
        </p:spPr>
      </p:sp>
      <p:sp>
        <p:nvSpPr>
          <p:cNvPr id="18" name="Shape 16"/>
          <p:cNvSpPr/>
          <p:nvPr/>
        </p:nvSpPr>
        <p:spPr>
          <a:xfrm>
            <a:off x="809268" y="5200888"/>
            <a:ext cx="4337209" cy="2391013"/>
          </a:xfrm>
          <a:prstGeom prst="rect">
            <a:avLst/>
          </a:prstGeom>
          <a:solidFill>
            <a:srgbClr val="2F2B54"/>
          </a:solidFill>
          <a:ln/>
        </p:spPr>
      </p:sp>
      <p:sp>
        <p:nvSpPr>
          <p:cNvPr id="19" name="Shape 17"/>
          <p:cNvSpPr/>
          <p:nvPr/>
        </p:nvSpPr>
        <p:spPr>
          <a:xfrm>
            <a:off x="809268" y="5200888"/>
            <a:ext cx="4337209" cy="30480"/>
          </a:xfrm>
          <a:prstGeom prst="roundRect">
            <a:avLst>
              <a:gd name="adj" fmla="val 113801"/>
            </a:avLst>
          </a:prstGeom>
          <a:solidFill>
            <a:srgbClr val="48446D"/>
          </a:solidFill>
          <a:ln/>
        </p:spPr>
      </p:sp>
      <p:sp>
        <p:nvSpPr>
          <p:cNvPr id="20" name="Text 18"/>
          <p:cNvSpPr/>
          <p:nvPr/>
        </p:nvSpPr>
        <p:spPr>
          <a:xfrm>
            <a:off x="1040487" y="5432107"/>
            <a:ext cx="3527941" cy="680085"/>
          </a:xfrm>
          <a:prstGeom prst="rect">
            <a:avLst/>
          </a:prstGeom>
          <a:noFill/>
          <a:ln/>
        </p:spPr>
        <p:txBody>
          <a:bodyPr wrap="square" lIns="0" tIns="0" rIns="0" bIns="0" rtlCol="0" anchor="t"/>
          <a:lstStyle/>
          <a:p>
            <a:pPr algn="l" indent="0" marL="0">
              <a:lnSpc>
                <a:spcPts val="2650"/>
              </a:lnSpc>
              <a:buNone/>
            </a:pPr>
            <a:r>
              <a:rPr lang="en-US" sz="2100" dirty="0">
                <a:solidFill>
                  <a:srgbClr val="D9E1FF"/>
                </a:solidFill>
                <a:latin typeface="Kanit" pitchFamily="34" charset="0"/>
                <a:ea typeface="Kanit" pitchFamily="34" charset="-122"/>
                <a:cs typeface="Kanit" pitchFamily="34" charset="-120"/>
              </a:rPr>
              <a:t>Discount-Dependent Purchases</a:t>
            </a:r>
            <a:endParaRPr lang="en-US" sz="2100" dirty="0"/>
          </a:p>
        </p:txBody>
      </p:sp>
      <p:sp>
        <p:nvSpPr>
          <p:cNvPr id="21" name="Text 19"/>
          <p:cNvSpPr/>
          <p:nvPr/>
        </p:nvSpPr>
        <p:spPr>
          <a:xfrm>
            <a:off x="1040487" y="6250900"/>
            <a:ext cx="3527941" cy="1109782"/>
          </a:xfrm>
          <a:prstGeom prst="rect">
            <a:avLst/>
          </a:prstGeom>
          <a:noFill/>
          <a:ln/>
        </p:spPr>
        <p:txBody>
          <a:bodyPr wrap="square" lIns="0" tIns="0" rIns="0" bIns="0" rtlCol="0" anchor="t"/>
          <a:lstStyle/>
          <a:p>
            <a:pPr algn="l" indent="0" marL="0">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Found top 5 products with highest percentage of discounted purchases</a:t>
            </a:r>
            <a:endParaRPr lang="en-US" sz="1800" dirty="0"/>
          </a:p>
        </p:txBody>
      </p:sp>
      <p:sp>
        <p:nvSpPr>
          <p:cNvPr id="22" name="Shape 20"/>
          <p:cNvSpPr/>
          <p:nvPr/>
        </p:nvSpPr>
        <p:spPr>
          <a:xfrm>
            <a:off x="5146477" y="5200888"/>
            <a:ext cx="4337328" cy="2391013"/>
          </a:xfrm>
          <a:prstGeom prst="rect">
            <a:avLst/>
          </a:prstGeom>
          <a:solidFill>
            <a:srgbClr val="2F2B54"/>
          </a:solidFill>
          <a:ln/>
        </p:spPr>
      </p:sp>
      <p:sp>
        <p:nvSpPr>
          <p:cNvPr id="23" name="Shape 21"/>
          <p:cNvSpPr/>
          <p:nvPr/>
        </p:nvSpPr>
        <p:spPr>
          <a:xfrm>
            <a:off x="5146477" y="5200888"/>
            <a:ext cx="30480" cy="2391013"/>
          </a:xfrm>
          <a:prstGeom prst="roundRect">
            <a:avLst>
              <a:gd name="adj" fmla="val 113801"/>
            </a:avLst>
          </a:prstGeom>
          <a:solidFill>
            <a:srgbClr val="48446D"/>
          </a:solidFill>
          <a:ln/>
        </p:spPr>
      </p:sp>
      <p:sp>
        <p:nvSpPr>
          <p:cNvPr id="24" name="Shape 22"/>
          <p:cNvSpPr/>
          <p:nvPr/>
        </p:nvSpPr>
        <p:spPr>
          <a:xfrm>
            <a:off x="5146477" y="5200888"/>
            <a:ext cx="4337328" cy="30480"/>
          </a:xfrm>
          <a:prstGeom prst="roundRect">
            <a:avLst>
              <a:gd name="adj" fmla="val 113801"/>
            </a:avLst>
          </a:prstGeom>
          <a:solidFill>
            <a:srgbClr val="48446D"/>
          </a:solidFill>
          <a:ln/>
        </p:spPr>
      </p:sp>
      <p:sp>
        <p:nvSpPr>
          <p:cNvPr id="25" name="Text 23"/>
          <p:cNvSpPr/>
          <p:nvPr/>
        </p:nvSpPr>
        <p:spPr>
          <a:xfrm>
            <a:off x="5724525" y="5432107"/>
            <a:ext cx="3181231" cy="680085"/>
          </a:xfrm>
          <a:prstGeom prst="rect">
            <a:avLst/>
          </a:prstGeom>
          <a:noFill/>
          <a:ln/>
        </p:spPr>
        <p:txBody>
          <a:bodyPr wrap="square" lIns="0" tIns="0" rIns="0" bIns="0" rtlCol="0" anchor="t"/>
          <a:lstStyle/>
          <a:p>
            <a:pPr algn="l" indent="0" marL="0">
              <a:lnSpc>
                <a:spcPts val="2650"/>
              </a:lnSpc>
              <a:buNone/>
            </a:pPr>
            <a:r>
              <a:rPr lang="en-US" sz="2100" dirty="0">
                <a:solidFill>
                  <a:srgbClr val="D9E1FF"/>
                </a:solidFill>
                <a:latin typeface="Kanit" pitchFamily="34" charset="0"/>
                <a:ea typeface="Kanit" pitchFamily="34" charset="-122"/>
                <a:cs typeface="Kanit" pitchFamily="34" charset="-120"/>
              </a:rPr>
              <a:t>Subscribers vs Non-Subscribers</a:t>
            </a:r>
            <a:endParaRPr lang="en-US" sz="2100" dirty="0"/>
          </a:p>
        </p:txBody>
      </p:sp>
      <p:sp>
        <p:nvSpPr>
          <p:cNvPr id="26" name="Text 24"/>
          <p:cNvSpPr/>
          <p:nvPr/>
        </p:nvSpPr>
        <p:spPr>
          <a:xfrm>
            <a:off x="5724525" y="6250900"/>
            <a:ext cx="3181231" cy="1109782"/>
          </a:xfrm>
          <a:prstGeom prst="rect">
            <a:avLst/>
          </a:prstGeom>
          <a:noFill/>
          <a:ln/>
        </p:spPr>
        <p:txBody>
          <a:bodyPr wrap="square" lIns="0" tIns="0" rIns="0" bIns="0" rtlCol="0" anchor="t"/>
          <a:lstStyle/>
          <a:p>
            <a:pPr algn="l" indent="0" marL="0">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Compared average spend and total revenue between customer types</a:t>
            </a:r>
            <a:endParaRPr lang="en-US" sz="1800" dirty="0"/>
          </a:p>
        </p:txBody>
      </p:sp>
      <p:sp>
        <p:nvSpPr>
          <p:cNvPr id="27" name="Shape 25"/>
          <p:cNvSpPr/>
          <p:nvPr/>
        </p:nvSpPr>
        <p:spPr>
          <a:xfrm>
            <a:off x="4857512" y="6107370"/>
            <a:ext cx="578048" cy="578048"/>
          </a:xfrm>
          <a:prstGeom prst="roundRect">
            <a:avLst>
              <a:gd name="adj" fmla="val 6001"/>
            </a:avLst>
          </a:prstGeom>
          <a:solidFill>
            <a:srgbClr val="100C35"/>
          </a:solidFill>
          <a:ln w="30480">
            <a:solidFill>
              <a:srgbClr val="48446D"/>
            </a:solidFill>
            <a:prstDash val="solid"/>
          </a:ln>
        </p:spPr>
      </p:sp>
      <p:sp>
        <p:nvSpPr>
          <p:cNvPr id="28" name="Shape 26"/>
          <p:cNvSpPr/>
          <p:nvPr/>
        </p:nvSpPr>
        <p:spPr>
          <a:xfrm>
            <a:off x="9483804" y="5200888"/>
            <a:ext cx="4337209" cy="2391013"/>
          </a:xfrm>
          <a:prstGeom prst="rect">
            <a:avLst/>
          </a:prstGeom>
          <a:solidFill>
            <a:srgbClr val="2F2B54"/>
          </a:solidFill>
          <a:ln/>
        </p:spPr>
      </p:sp>
      <p:sp>
        <p:nvSpPr>
          <p:cNvPr id="29" name="Shape 27"/>
          <p:cNvSpPr/>
          <p:nvPr/>
        </p:nvSpPr>
        <p:spPr>
          <a:xfrm>
            <a:off x="9483804" y="5200888"/>
            <a:ext cx="30480" cy="2391013"/>
          </a:xfrm>
          <a:prstGeom prst="roundRect">
            <a:avLst>
              <a:gd name="adj" fmla="val 113801"/>
            </a:avLst>
          </a:prstGeom>
          <a:solidFill>
            <a:srgbClr val="48446D"/>
          </a:solidFill>
          <a:ln/>
        </p:spPr>
      </p:sp>
      <p:sp>
        <p:nvSpPr>
          <p:cNvPr id="30" name="Shape 28"/>
          <p:cNvSpPr/>
          <p:nvPr/>
        </p:nvSpPr>
        <p:spPr>
          <a:xfrm>
            <a:off x="9483804" y="5200888"/>
            <a:ext cx="4337209" cy="30480"/>
          </a:xfrm>
          <a:prstGeom prst="roundRect">
            <a:avLst>
              <a:gd name="adj" fmla="val 113801"/>
            </a:avLst>
          </a:prstGeom>
          <a:solidFill>
            <a:srgbClr val="48446D"/>
          </a:solidFill>
          <a:ln/>
        </p:spPr>
      </p:sp>
      <p:sp>
        <p:nvSpPr>
          <p:cNvPr id="31" name="Text 29"/>
          <p:cNvSpPr/>
          <p:nvPr/>
        </p:nvSpPr>
        <p:spPr>
          <a:xfrm>
            <a:off x="10061853" y="5432107"/>
            <a:ext cx="2944297" cy="340043"/>
          </a:xfrm>
          <a:prstGeom prst="rect">
            <a:avLst/>
          </a:prstGeom>
          <a:noFill/>
          <a:ln/>
        </p:spPr>
        <p:txBody>
          <a:bodyPr wrap="none" lIns="0" tIns="0" rIns="0" bIns="0" rtlCol="0" anchor="t"/>
          <a:lstStyle/>
          <a:p>
            <a:pPr algn="l" indent="0" marL="0">
              <a:lnSpc>
                <a:spcPts val="2650"/>
              </a:lnSpc>
              <a:buNone/>
            </a:pPr>
            <a:r>
              <a:rPr lang="en-US" sz="2100" dirty="0">
                <a:solidFill>
                  <a:srgbClr val="D9E1FF"/>
                </a:solidFill>
                <a:latin typeface="Kanit" pitchFamily="34" charset="0"/>
                <a:ea typeface="Kanit" pitchFamily="34" charset="-122"/>
                <a:cs typeface="Kanit" pitchFamily="34" charset="-120"/>
              </a:rPr>
              <a:t>Customer Segmentation</a:t>
            </a:r>
            <a:endParaRPr lang="en-US" sz="2100" dirty="0"/>
          </a:p>
        </p:txBody>
      </p:sp>
      <p:sp>
        <p:nvSpPr>
          <p:cNvPr id="32" name="Text 30"/>
          <p:cNvSpPr/>
          <p:nvPr/>
        </p:nvSpPr>
        <p:spPr>
          <a:xfrm>
            <a:off x="10061853" y="5910858"/>
            <a:ext cx="3527941" cy="1109782"/>
          </a:xfrm>
          <a:prstGeom prst="rect">
            <a:avLst/>
          </a:prstGeom>
          <a:noFill/>
          <a:ln/>
        </p:spPr>
        <p:txBody>
          <a:bodyPr wrap="square" lIns="0" tIns="0" rIns="0" bIns="0" rtlCol="0" anchor="t"/>
          <a:lstStyle/>
          <a:p>
            <a:pPr algn="l" indent="0" marL="0">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Categorized customers as new, returning, or loyal based on purchase frequency</a:t>
            </a:r>
            <a:endParaRPr lang="en-US" sz="1800" dirty="0"/>
          </a:p>
        </p:txBody>
      </p:sp>
      <p:sp>
        <p:nvSpPr>
          <p:cNvPr id="33" name="Shape 31"/>
          <p:cNvSpPr/>
          <p:nvPr/>
        </p:nvSpPr>
        <p:spPr>
          <a:xfrm>
            <a:off x="9194840" y="6107370"/>
            <a:ext cx="578048" cy="578048"/>
          </a:xfrm>
          <a:prstGeom prst="roundRect">
            <a:avLst>
              <a:gd name="adj" fmla="val 6001"/>
            </a:avLst>
          </a:prstGeom>
          <a:solidFill>
            <a:srgbClr val="100C35"/>
          </a:solidFill>
          <a:ln w="30480">
            <a:solidFill>
              <a:srgbClr val="48446D"/>
            </a:solidFill>
            <a:prstDash val="solid"/>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893094"/>
            <a:ext cx="6802517"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Kanit" pitchFamily="34" charset="0"/>
                <a:ea typeface="Kanit" pitchFamily="34" charset="-122"/>
                <a:cs typeface="Kanit" pitchFamily="34" charset="-120"/>
              </a:rPr>
              <a:t>SQL Insights Visualizations</a:t>
            </a:r>
            <a:endParaRPr lang="en-US" sz="4400" dirty="0"/>
          </a:p>
        </p:txBody>
      </p:sp>
      <p:sp>
        <p:nvSpPr>
          <p:cNvPr id="3" name="Text 1"/>
          <p:cNvSpPr/>
          <p:nvPr/>
        </p:nvSpPr>
        <p:spPr>
          <a:xfrm>
            <a:off x="837724" y="3195399"/>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Revenue by Gender</a:t>
            </a:r>
            <a:endParaRPr lang="en-US" sz="2200" dirty="0"/>
          </a:p>
        </p:txBody>
      </p:sp>
      <p:pic>
        <p:nvPicPr>
          <p:cNvPr id="4" name="Image 0" descr="preencoded.png">    </p:cNvPr>
          <p:cNvPicPr>
            <a:picLocks noChangeAspect="1"/>
          </p:cNvPicPr>
          <p:nvPr/>
        </p:nvPicPr>
        <p:blipFill>
          <a:blip r:embed="rId1"/>
          <a:stretch>
            <a:fillRect/>
          </a:stretch>
        </p:blipFill>
        <p:spPr>
          <a:xfrm>
            <a:off x="837724" y="3816548"/>
            <a:ext cx="3883819" cy="1905000"/>
          </a:xfrm>
          <a:prstGeom prst="rect">
            <a:avLst/>
          </a:prstGeom>
        </p:spPr>
      </p:pic>
      <p:sp>
        <p:nvSpPr>
          <p:cNvPr id="5" name="Shape 2"/>
          <p:cNvSpPr/>
          <p:nvPr/>
        </p:nvSpPr>
        <p:spPr>
          <a:xfrm>
            <a:off x="1869877" y="5752028"/>
            <a:ext cx="239316" cy="239316"/>
          </a:xfrm>
          <a:prstGeom prst="roundRect">
            <a:avLst>
              <a:gd name="adj" fmla="val 7642"/>
            </a:avLst>
          </a:prstGeom>
          <a:solidFill>
            <a:srgbClr val="6A010A"/>
          </a:solidFill>
          <a:ln/>
        </p:spPr>
      </p:sp>
      <p:sp>
        <p:nvSpPr>
          <p:cNvPr id="6" name="Text 3"/>
          <p:cNvSpPr/>
          <p:nvPr/>
        </p:nvSpPr>
        <p:spPr>
          <a:xfrm>
            <a:off x="2170152" y="5752028"/>
            <a:ext cx="533281" cy="239435"/>
          </a:xfrm>
          <a:prstGeom prst="rect">
            <a:avLst/>
          </a:prstGeom>
          <a:noFill/>
          <a:ln/>
        </p:spPr>
        <p:txBody>
          <a:bodyPr wrap="none" lIns="0" tIns="0" rIns="0" bIns="0" rtlCol="0" anchor="t"/>
          <a:lstStyle/>
          <a:p>
            <a:pPr algn="l" indent="0" marL="0">
              <a:lnSpc>
                <a:spcPts val="1850"/>
              </a:lnSpc>
              <a:buNone/>
            </a:pPr>
            <a:r>
              <a:rPr lang="en-US" sz="1850" dirty="0">
                <a:solidFill>
                  <a:srgbClr val="D9E1FF"/>
                </a:solidFill>
                <a:latin typeface="Martel Sans Light" pitchFamily="34" charset="0"/>
                <a:ea typeface="Martel Sans Light" pitchFamily="34" charset="-122"/>
                <a:cs typeface="Martel Sans Light" pitchFamily="34" charset="-120"/>
              </a:rPr>
              <a:t>Male</a:t>
            </a:r>
            <a:endParaRPr lang="en-US" sz="1850" dirty="0"/>
          </a:p>
        </p:txBody>
      </p:sp>
      <p:sp>
        <p:nvSpPr>
          <p:cNvPr id="7" name="Shape 4"/>
          <p:cNvSpPr/>
          <p:nvPr/>
        </p:nvSpPr>
        <p:spPr>
          <a:xfrm>
            <a:off x="2855833" y="5752028"/>
            <a:ext cx="239316" cy="239316"/>
          </a:xfrm>
          <a:prstGeom prst="roundRect">
            <a:avLst>
              <a:gd name="adj" fmla="val 7642"/>
            </a:avLst>
          </a:prstGeom>
          <a:solidFill>
            <a:srgbClr val="FD2B3D"/>
          </a:solidFill>
          <a:ln/>
        </p:spPr>
      </p:sp>
      <p:sp>
        <p:nvSpPr>
          <p:cNvPr id="8" name="Text 5"/>
          <p:cNvSpPr/>
          <p:nvPr/>
        </p:nvSpPr>
        <p:spPr>
          <a:xfrm>
            <a:off x="3156109" y="5752028"/>
            <a:ext cx="797243" cy="239435"/>
          </a:xfrm>
          <a:prstGeom prst="rect">
            <a:avLst/>
          </a:prstGeom>
          <a:noFill/>
          <a:ln/>
        </p:spPr>
        <p:txBody>
          <a:bodyPr wrap="none" lIns="0" tIns="0" rIns="0" bIns="0" rtlCol="0" anchor="t"/>
          <a:lstStyle/>
          <a:p>
            <a:pPr algn="l" indent="0" marL="0">
              <a:lnSpc>
                <a:spcPts val="1850"/>
              </a:lnSpc>
              <a:buNone/>
            </a:pPr>
            <a:r>
              <a:rPr lang="en-US" sz="1850" dirty="0">
                <a:solidFill>
                  <a:srgbClr val="D9E1FF"/>
                </a:solidFill>
                <a:latin typeface="Martel Sans Light" pitchFamily="34" charset="0"/>
                <a:ea typeface="Martel Sans Light" pitchFamily="34" charset="-122"/>
                <a:cs typeface="Martel Sans Light" pitchFamily="34" charset="-120"/>
              </a:rPr>
              <a:t>Female</a:t>
            </a:r>
            <a:endParaRPr lang="en-US" sz="1850" dirty="0"/>
          </a:p>
        </p:txBody>
      </p:sp>
      <p:sp>
        <p:nvSpPr>
          <p:cNvPr id="9" name="Text 6"/>
          <p:cNvSpPr/>
          <p:nvPr/>
        </p:nvSpPr>
        <p:spPr>
          <a:xfrm>
            <a:off x="5313045" y="3195399"/>
            <a:ext cx="3380661"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Shipping Type Comparison</a:t>
            </a:r>
            <a:endParaRPr lang="en-US" sz="2200" dirty="0"/>
          </a:p>
        </p:txBody>
      </p:sp>
      <p:pic>
        <p:nvPicPr>
          <p:cNvPr id="10" name="Image 1" descr="preencoded.png">    </p:cNvPr>
          <p:cNvPicPr>
            <a:picLocks noChangeAspect="1"/>
          </p:cNvPicPr>
          <p:nvPr/>
        </p:nvPicPr>
        <p:blipFill>
          <a:blip r:embed="rId2"/>
          <a:stretch>
            <a:fillRect/>
          </a:stretch>
        </p:blipFill>
        <p:spPr>
          <a:xfrm>
            <a:off x="5313045" y="3816548"/>
            <a:ext cx="3883819" cy="1456730"/>
          </a:xfrm>
          <a:prstGeom prst="rect">
            <a:avLst/>
          </a:prstGeom>
        </p:spPr>
      </p:pic>
      <p:sp>
        <p:nvSpPr>
          <p:cNvPr id="11" name="Shape 7"/>
          <p:cNvSpPr/>
          <p:nvPr/>
        </p:nvSpPr>
        <p:spPr>
          <a:xfrm>
            <a:off x="5313045" y="5273278"/>
            <a:ext cx="239316" cy="239316"/>
          </a:xfrm>
          <a:prstGeom prst="roundRect">
            <a:avLst>
              <a:gd name="adj" fmla="val 7642"/>
            </a:avLst>
          </a:prstGeom>
          <a:solidFill>
            <a:srgbClr val="D40215"/>
          </a:solidFill>
          <a:ln/>
        </p:spPr>
      </p:sp>
      <p:sp>
        <p:nvSpPr>
          <p:cNvPr id="12" name="Text 8"/>
          <p:cNvSpPr/>
          <p:nvPr/>
        </p:nvSpPr>
        <p:spPr>
          <a:xfrm>
            <a:off x="5613321" y="5273278"/>
            <a:ext cx="1565434" cy="478869"/>
          </a:xfrm>
          <a:prstGeom prst="rect">
            <a:avLst/>
          </a:prstGeom>
          <a:noFill/>
          <a:ln/>
        </p:spPr>
        <p:txBody>
          <a:bodyPr wrap="square" lIns="0" tIns="0" rIns="0" bIns="0" rtlCol="0" anchor="t"/>
          <a:lstStyle/>
          <a:p>
            <a:pPr algn="l" indent="0" marL="0">
              <a:lnSpc>
                <a:spcPts val="1850"/>
              </a:lnSpc>
              <a:buNone/>
            </a:pPr>
            <a:r>
              <a:rPr lang="en-US" sz="1850" dirty="0">
                <a:solidFill>
                  <a:srgbClr val="D9E1FF"/>
                </a:solidFill>
                <a:latin typeface="Martel Sans Light" pitchFamily="34" charset="0"/>
                <a:ea typeface="Martel Sans Light" pitchFamily="34" charset="-122"/>
                <a:cs typeface="Martel Sans Light" pitchFamily="34" charset="-120"/>
              </a:rPr>
              <a:t>Standard Shipping</a:t>
            </a:r>
            <a:endParaRPr lang="en-US" sz="1850" dirty="0"/>
          </a:p>
        </p:txBody>
      </p:sp>
      <p:sp>
        <p:nvSpPr>
          <p:cNvPr id="13" name="Shape 9"/>
          <p:cNvSpPr/>
          <p:nvPr/>
        </p:nvSpPr>
        <p:spPr>
          <a:xfrm>
            <a:off x="7331154" y="5273278"/>
            <a:ext cx="239316" cy="239316"/>
          </a:xfrm>
          <a:prstGeom prst="roundRect">
            <a:avLst>
              <a:gd name="adj" fmla="val 7642"/>
            </a:avLst>
          </a:prstGeom>
          <a:solidFill>
            <a:srgbClr val="FD606E"/>
          </a:solidFill>
          <a:ln/>
        </p:spPr>
      </p:sp>
      <p:sp>
        <p:nvSpPr>
          <p:cNvPr id="14" name="Text 10"/>
          <p:cNvSpPr/>
          <p:nvPr/>
        </p:nvSpPr>
        <p:spPr>
          <a:xfrm>
            <a:off x="7631430" y="5273278"/>
            <a:ext cx="1565434" cy="478869"/>
          </a:xfrm>
          <a:prstGeom prst="rect">
            <a:avLst/>
          </a:prstGeom>
          <a:noFill/>
          <a:ln/>
        </p:spPr>
        <p:txBody>
          <a:bodyPr wrap="square" lIns="0" tIns="0" rIns="0" bIns="0" rtlCol="0" anchor="t"/>
          <a:lstStyle/>
          <a:p>
            <a:pPr algn="l" indent="0" marL="0">
              <a:lnSpc>
                <a:spcPts val="1850"/>
              </a:lnSpc>
              <a:buNone/>
            </a:pPr>
            <a:r>
              <a:rPr lang="en-US" sz="1850" dirty="0">
                <a:solidFill>
                  <a:srgbClr val="D9E1FF"/>
                </a:solidFill>
                <a:latin typeface="Martel Sans Light" pitchFamily="34" charset="0"/>
                <a:ea typeface="Martel Sans Light" pitchFamily="34" charset="-122"/>
                <a:cs typeface="Martel Sans Light" pitchFamily="34" charset="-120"/>
              </a:rPr>
              <a:t>Express Shipping</a:t>
            </a:r>
            <a:endParaRPr lang="en-US" sz="1850" dirty="0"/>
          </a:p>
        </p:txBody>
      </p:sp>
      <p:sp>
        <p:nvSpPr>
          <p:cNvPr id="15" name="Text 11"/>
          <p:cNvSpPr/>
          <p:nvPr/>
        </p:nvSpPr>
        <p:spPr>
          <a:xfrm>
            <a:off x="9788366" y="3195399"/>
            <a:ext cx="2900243"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Subscriber Distribution</a:t>
            </a:r>
            <a:endParaRPr lang="en-US" sz="2200" dirty="0"/>
          </a:p>
        </p:txBody>
      </p:sp>
      <p:pic>
        <p:nvPicPr>
          <p:cNvPr id="16" name="Image 2" descr="preencoded.png">    </p:cNvPr>
          <p:cNvPicPr>
            <a:picLocks noChangeAspect="1"/>
          </p:cNvPicPr>
          <p:nvPr/>
        </p:nvPicPr>
        <p:blipFill>
          <a:blip r:embed="rId3"/>
          <a:stretch>
            <a:fillRect/>
          </a:stretch>
        </p:blipFill>
        <p:spPr>
          <a:xfrm>
            <a:off x="9788366" y="3816548"/>
            <a:ext cx="4019312" cy="1741408"/>
          </a:xfrm>
          <a:prstGeom prst="rect">
            <a:avLst/>
          </a:prstGeom>
        </p:spPr>
      </p:pic>
      <p:sp>
        <p:nvSpPr>
          <p:cNvPr id="17" name="Shape 12"/>
          <p:cNvSpPr/>
          <p:nvPr/>
        </p:nvSpPr>
        <p:spPr>
          <a:xfrm>
            <a:off x="10119836" y="5588437"/>
            <a:ext cx="239316" cy="239316"/>
          </a:xfrm>
          <a:prstGeom prst="roundRect">
            <a:avLst>
              <a:gd name="adj" fmla="val 7642"/>
            </a:avLst>
          </a:prstGeom>
          <a:solidFill>
            <a:srgbClr val="6A010A"/>
          </a:solidFill>
          <a:ln/>
        </p:spPr>
      </p:sp>
      <p:sp>
        <p:nvSpPr>
          <p:cNvPr id="18" name="Text 13"/>
          <p:cNvSpPr/>
          <p:nvPr/>
        </p:nvSpPr>
        <p:spPr>
          <a:xfrm>
            <a:off x="10420112" y="5588437"/>
            <a:ext cx="1301710" cy="239435"/>
          </a:xfrm>
          <a:prstGeom prst="rect">
            <a:avLst/>
          </a:prstGeom>
          <a:noFill/>
          <a:ln/>
        </p:spPr>
        <p:txBody>
          <a:bodyPr wrap="none" lIns="0" tIns="0" rIns="0" bIns="0" rtlCol="0" anchor="t"/>
          <a:lstStyle/>
          <a:p>
            <a:pPr algn="l" indent="0" marL="0">
              <a:lnSpc>
                <a:spcPts val="1850"/>
              </a:lnSpc>
              <a:buNone/>
            </a:pPr>
            <a:r>
              <a:rPr lang="en-US" sz="1850" dirty="0">
                <a:solidFill>
                  <a:srgbClr val="D9E1FF"/>
                </a:solidFill>
                <a:latin typeface="Martel Sans Light" pitchFamily="34" charset="0"/>
                <a:ea typeface="Martel Sans Light" pitchFamily="34" charset="-122"/>
                <a:cs typeface="Martel Sans Light" pitchFamily="34" charset="-120"/>
              </a:rPr>
              <a:t>Subscribers</a:t>
            </a:r>
            <a:endParaRPr lang="en-US" sz="1850" dirty="0"/>
          </a:p>
        </p:txBody>
      </p:sp>
      <p:sp>
        <p:nvSpPr>
          <p:cNvPr id="19" name="Shape 14"/>
          <p:cNvSpPr/>
          <p:nvPr/>
        </p:nvSpPr>
        <p:spPr>
          <a:xfrm>
            <a:off x="11874222" y="5588437"/>
            <a:ext cx="239316" cy="239316"/>
          </a:xfrm>
          <a:prstGeom prst="roundRect">
            <a:avLst>
              <a:gd name="adj" fmla="val 7642"/>
            </a:avLst>
          </a:prstGeom>
          <a:solidFill>
            <a:srgbClr val="FD2B3D"/>
          </a:solidFill>
          <a:ln/>
        </p:spPr>
      </p:sp>
      <p:sp>
        <p:nvSpPr>
          <p:cNvPr id="20" name="Text 15"/>
          <p:cNvSpPr/>
          <p:nvPr/>
        </p:nvSpPr>
        <p:spPr>
          <a:xfrm>
            <a:off x="12174498" y="5588437"/>
            <a:ext cx="1633180" cy="478869"/>
          </a:xfrm>
          <a:prstGeom prst="rect">
            <a:avLst/>
          </a:prstGeom>
          <a:noFill/>
          <a:ln/>
        </p:spPr>
        <p:txBody>
          <a:bodyPr wrap="square" lIns="0" tIns="0" rIns="0" bIns="0" rtlCol="0" anchor="t"/>
          <a:lstStyle/>
          <a:p>
            <a:pPr algn="l" indent="0" marL="0">
              <a:lnSpc>
                <a:spcPts val="1850"/>
              </a:lnSpc>
              <a:buNone/>
            </a:pPr>
            <a:r>
              <a:rPr lang="en-US" sz="1850" dirty="0">
                <a:solidFill>
                  <a:srgbClr val="D9E1FF"/>
                </a:solidFill>
                <a:latin typeface="Martel Sans Light" pitchFamily="34" charset="0"/>
                <a:ea typeface="Martel Sans Light" pitchFamily="34" charset="-122"/>
                <a:cs typeface="Martel Sans Light" pitchFamily="34" charset="-120"/>
              </a:rPr>
              <a:t>Non-Subscribers</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088708"/>
            <a:ext cx="7041832"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Kanit" pitchFamily="34" charset="0"/>
                <a:ea typeface="Kanit" pitchFamily="34" charset="-122"/>
                <a:cs typeface="Kanit" pitchFamily="34" charset="-120"/>
              </a:rPr>
              <a:t>Advanced Analysis Findings</a:t>
            </a:r>
            <a:endParaRPr lang="en-US" sz="4400" dirty="0"/>
          </a:p>
        </p:txBody>
      </p:sp>
      <p:sp>
        <p:nvSpPr>
          <p:cNvPr id="4" name="Shape 1"/>
          <p:cNvSpPr/>
          <p:nvPr/>
        </p:nvSpPr>
        <p:spPr>
          <a:xfrm>
            <a:off x="1106924" y="2151698"/>
            <a:ext cx="30480" cy="4989076"/>
          </a:xfrm>
          <a:prstGeom prst="roundRect">
            <a:avLst>
              <a:gd name="adj" fmla="val 117806"/>
            </a:avLst>
          </a:prstGeom>
          <a:solidFill>
            <a:srgbClr val="48446D"/>
          </a:solidFill>
          <a:ln/>
        </p:spPr>
      </p:sp>
      <p:sp>
        <p:nvSpPr>
          <p:cNvPr id="5" name="Shape 2"/>
          <p:cNvSpPr/>
          <p:nvPr/>
        </p:nvSpPr>
        <p:spPr>
          <a:xfrm>
            <a:off x="1345704" y="2405658"/>
            <a:ext cx="718066" cy="30480"/>
          </a:xfrm>
          <a:prstGeom prst="roundRect">
            <a:avLst>
              <a:gd name="adj" fmla="val 117806"/>
            </a:avLst>
          </a:prstGeom>
          <a:solidFill>
            <a:srgbClr val="48446D"/>
          </a:solidFill>
          <a:ln/>
        </p:spPr>
      </p:sp>
      <p:sp>
        <p:nvSpPr>
          <p:cNvPr id="6" name="Shape 3"/>
          <p:cNvSpPr/>
          <p:nvPr/>
        </p:nvSpPr>
        <p:spPr>
          <a:xfrm>
            <a:off x="837664" y="2151698"/>
            <a:ext cx="538520" cy="538520"/>
          </a:xfrm>
          <a:prstGeom prst="roundRect">
            <a:avLst>
              <a:gd name="adj" fmla="val 6668"/>
            </a:avLst>
          </a:prstGeom>
          <a:solidFill>
            <a:srgbClr val="2F2B54"/>
          </a:solidFill>
          <a:ln/>
        </p:spPr>
      </p:sp>
      <p:sp>
        <p:nvSpPr>
          <p:cNvPr id="7" name="Text 4"/>
          <p:cNvSpPr/>
          <p:nvPr/>
        </p:nvSpPr>
        <p:spPr>
          <a:xfrm>
            <a:off x="937915" y="2209681"/>
            <a:ext cx="337899" cy="422434"/>
          </a:xfrm>
          <a:prstGeom prst="rect">
            <a:avLst/>
          </a:prstGeom>
          <a:noFill/>
          <a:ln/>
        </p:spPr>
        <p:txBody>
          <a:bodyPr wrap="none" lIns="0" tIns="0" rIns="0" bIns="0" rtlCol="0" anchor="t"/>
          <a:lstStyle/>
          <a:p>
            <a:pPr algn="ctr" indent="0" marL="0">
              <a:lnSpc>
                <a:spcPts val="2650"/>
              </a:lnSpc>
              <a:buNone/>
            </a:pPr>
            <a:r>
              <a:rPr lang="en-US" sz="2650" dirty="0">
                <a:solidFill>
                  <a:srgbClr val="D9E1FF"/>
                </a:solidFill>
                <a:latin typeface="Kanit" pitchFamily="34" charset="0"/>
                <a:ea typeface="Kanit" pitchFamily="34" charset="-122"/>
                <a:cs typeface="Kanit" pitchFamily="34" charset="-120"/>
              </a:rPr>
              <a:t>1</a:t>
            </a:r>
            <a:endParaRPr lang="en-US" sz="2650" dirty="0"/>
          </a:p>
        </p:txBody>
      </p:sp>
      <p:sp>
        <p:nvSpPr>
          <p:cNvPr id="8" name="Text 5"/>
          <p:cNvSpPr/>
          <p:nvPr/>
        </p:nvSpPr>
        <p:spPr>
          <a:xfrm>
            <a:off x="2303859" y="2233970"/>
            <a:ext cx="3337679" cy="351949"/>
          </a:xfrm>
          <a:prstGeom prst="rect">
            <a:avLst/>
          </a:prstGeom>
          <a:noFill/>
          <a:ln/>
        </p:spPr>
        <p:txBody>
          <a:bodyPr wrap="non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Top Products per Category</a:t>
            </a:r>
            <a:endParaRPr lang="en-US" sz="2200" dirty="0"/>
          </a:p>
        </p:txBody>
      </p:sp>
      <p:sp>
        <p:nvSpPr>
          <p:cNvPr id="9" name="Text 6"/>
          <p:cNvSpPr/>
          <p:nvPr/>
        </p:nvSpPr>
        <p:spPr>
          <a:xfrm>
            <a:off x="2303859" y="2729508"/>
            <a:ext cx="6002417"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Identified top 3 most purchased products within each category for strategic positioning</a:t>
            </a:r>
            <a:endParaRPr lang="en-US" sz="1850" dirty="0"/>
          </a:p>
        </p:txBody>
      </p:sp>
      <p:sp>
        <p:nvSpPr>
          <p:cNvPr id="10" name="Shape 7"/>
          <p:cNvSpPr/>
          <p:nvPr/>
        </p:nvSpPr>
        <p:spPr>
          <a:xfrm>
            <a:off x="1345704" y="4228267"/>
            <a:ext cx="718066" cy="30480"/>
          </a:xfrm>
          <a:prstGeom prst="roundRect">
            <a:avLst>
              <a:gd name="adj" fmla="val 117806"/>
            </a:avLst>
          </a:prstGeom>
          <a:solidFill>
            <a:srgbClr val="48446D"/>
          </a:solidFill>
          <a:ln/>
        </p:spPr>
      </p:sp>
      <p:sp>
        <p:nvSpPr>
          <p:cNvPr id="11" name="Shape 8"/>
          <p:cNvSpPr/>
          <p:nvPr/>
        </p:nvSpPr>
        <p:spPr>
          <a:xfrm>
            <a:off x="837664" y="3974306"/>
            <a:ext cx="538520" cy="538520"/>
          </a:xfrm>
          <a:prstGeom prst="roundRect">
            <a:avLst>
              <a:gd name="adj" fmla="val 6668"/>
            </a:avLst>
          </a:prstGeom>
          <a:solidFill>
            <a:srgbClr val="2F2B54"/>
          </a:solidFill>
          <a:ln/>
        </p:spPr>
      </p:sp>
      <p:sp>
        <p:nvSpPr>
          <p:cNvPr id="12" name="Text 9"/>
          <p:cNvSpPr/>
          <p:nvPr/>
        </p:nvSpPr>
        <p:spPr>
          <a:xfrm>
            <a:off x="937915" y="4032290"/>
            <a:ext cx="337899" cy="422434"/>
          </a:xfrm>
          <a:prstGeom prst="rect">
            <a:avLst/>
          </a:prstGeom>
          <a:noFill/>
          <a:ln/>
        </p:spPr>
        <p:txBody>
          <a:bodyPr wrap="none" lIns="0" tIns="0" rIns="0" bIns="0" rtlCol="0" anchor="t"/>
          <a:lstStyle/>
          <a:p>
            <a:pPr algn="ctr" indent="0" marL="0">
              <a:lnSpc>
                <a:spcPts val="2650"/>
              </a:lnSpc>
              <a:buNone/>
            </a:pPr>
            <a:r>
              <a:rPr lang="en-US" sz="2650" dirty="0">
                <a:solidFill>
                  <a:srgbClr val="D9E1FF"/>
                </a:solidFill>
                <a:latin typeface="Kanit" pitchFamily="34" charset="0"/>
                <a:ea typeface="Kanit" pitchFamily="34" charset="-122"/>
                <a:cs typeface="Kanit" pitchFamily="34" charset="-120"/>
              </a:rPr>
              <a:t>2</a:t>
            </a:r>
            <a:endParaRPr lang="en-US" sz="2650" dirty="0"/>
          </a:p>
        </p:txBody>
      </p:sp>
      <p:sp>
        <p:nvSpPr>
          <p:cNvPr id="13" name="Text 10"/>
          <p:cNvSpPr/>
          <p:nvPr/>
        </p:nvSpPr>
        <p:spPr>
          <a:xfrm>
            <a:off x="2303859" y="4056578"/>
            <a:ext cx="3861197" cy="351949"/>
          </a:xfrm>
          <a:prstGeom prst="rect">
            <a:avLst/>
          </a:prstGeom>
          <a:noFill/>
          <a:ln/>
        </p:spPr>
        <p:txBody>
          <a:bodyPr wrap="non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Repeat Buyers &amp; Subscriptions</a:t>
            </a:r>
            <a:endParaRPr lang="en-US" sz="2200" dirty="0"/>
          </a:p>
        </p:txBody>
      </p:sp>
      <p:sp>
        <p:nvSpPr>
          <p:cNvPr id="14" name="Text 11"/>
          <p:cNvSpPr/>
          <p:nvPr/>
        </p:nvSpPr>
        <p:spPr>
          <a:xfrm>
            <a:off x="2303859" y="4552117"/>
            <a:ext cx="6002417"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Customers with 5+ previous purchases show higher subscription likelihood</a:t>
            </a:r>
            <a:endParaRPr lang="en-US" sz="1850" dirty="0"/>
          </a:p>
        </p:txBody>
      </p:sp>
      <p:sp>
        <p:nvSpPr>
          <p:cNvPr id="15" name="Shape 12"/>
          <p:cNvSpPr/>
          <p:nvPr/>
        </p:nvSpPr>
        <p:spPr>
          <a:xfrm>
            <a:off x="1345704" y="6050875"/>
            <a:ext cx="718066" cy="30480"/>
          </a:xfrm>
          <a:prstGeom prst="roundRect">
            <a:avLst>
              <a:gd name="adj" fmla="val 117806"/>
            </a:avLst>
          </a:prstGeom>
          <a:solidFill>
            <a:srgbClr val="48446D"/>
          </a:solidFill>
          <a:ln/>
        </p:spPr>
      </p:sp>
      <p:sp>
        <p:nvSpPr>
          <p:cNvPr id="16" name="Shape 13"/>
          <p:cNvSpPr/>
          <p:nvPr/>
        </p:nvSpPr>
        <p:spPr>
          <a:xfrm>
            <a:off x="837664" y="5796915"/>
            <a:ext cx="538520" cy="538520"/>
          </a:xfrm>
          <a:prstGeom prst="roundRect">
            <a:avLst>
              <a:gd name="adj" fmla="val 6668"/>
            </a:avLst>
          </a:prstGeom>
          <a:solidFill>
            <a:srgbClr val="2F2B54"/>
          </a:solidFill>
          <a:ln/>
        </p:spPr>
      </p:sp>
      <p:sp>
        <p:nvSpPr>
          <p:cNvPr id="17" name="Text 14"/>
          <p:cNvSpPr/>
          <p:nvPr/>
        </p:nvSpPr>
        <p:spPr>
          <a:xfrm>
            <a:off x="937915" y="5854898"/>
            <a:ext cx="337899" cy="422434"/>
          </a:xfrm>
          <a:prstGeom prst="rect">
            <a:avLst/>
          </a:prstGeom>
          <a:noFill/>
          <a:ln/>
        </p:spPr>
        <p:txBody>
          <a:bodyPr wrap="none" lIns="0" tIns="0" rIns="0" bIns="0" rtlCol="0" anchor="t"/>
          <a:lstStyle/>
          <a:p>
            <a:pPr algn="ctr" indent="0" marL="0">
              <a:lnSpc>
                <a:spcPts val="2650"/>
              </a:lnSpc>
              <a:buNone/>
            </a:pPr>
            <a:r>
              <a:rPr lang="en-US" sz="2650" dirty="0">
                <a:solidFill>
                  <a:srgbClr val="D9E1FF"/>
                </a:solidFill>
                <a:latin typeface="Kanit" pitchFamily="34" charset="0"/>
                <a:ea typeface="Kanit" pitchFamily="34" charset="-122"/>
                <a:cs typeface="Kanit" pitchFamily="34" charset="-120"/>
              </a:rPr>
              <a:t>3</a:t>
            </a:r>
            <a:endParaRPr lang="en-US" sz="2650" dirty="0"/>
          </a:p>
        </p:txBody>
      </p:sp>
      <p:sp>
        <p:nvSpPr>
          <p:cNvPr id="18" name="Text 15"/>
          <p:cNvSpPr/>
          <p:nvPr/>
        </p:nvSpPr>
        <p:spPr>
          <a:xfrm>
            <a:off x="2303859" y="5879187"/>
            <a:ext cx="2856071" cy="351949"/>
          </a:xfrm>
          <a:prstGeom prst="rect">
            <a:avLst/>
          </a:prstGeom>
          <a:noFill/>
          <a:ln/>
        </p:spPr>
        <p:txBody>
          <a:bodyPr wrap="none" lIns="0" tIns="0" rIns="0" bIns="0" rtlCol="0" anchor="t"/>
          <a:lstStyle/>
          <a:p>
            <a:pPr algn="l" indent="0" marL="0">
              <a:lnSpc>
                <a:spcPts val="2750"/>
              </a:lnSpc>
              <a:buNone/>
            </a:pPr>
            <a:r>
              <a:rPr lang="en-US" sz="2200" dirty="0">
                <a:solidFill>
                  <a:srgbClr val="D9E1FF"/>
                </a:solidFill>
                <a:latin typeface="Kanit" pitchFamily="34" charset="0"/>
                <a:ea typeface="Kanit" pitchFamily="34" charset="-122"/>
                <a:cs typeface="Kanit" pitchFamily="34" charset="-120"/>
              </a:rPr>
              <a:t>Revenue by Age Group</a:t>
            </a:r>
            <a:endParaRPr lang="en-US" sz="2200" dirty="0"/>
          </a:p>
        </p:txBody>
      </p:sp>
      <p:sp>
        <p:nvSpPr>
          <p:cNvPr id="19" name="Text 16"/>
          <p:cNvSpPr/>
          <p:nvPr/>
        </p:nvSpPr>
        <p:spPr>
          <a:xfrm>
            <a:off x="2303859" y="6374725"/>
            <a:ext cx="6002417"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Analyzed revenue contribution across different age demographics</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1792605"/>
            <a:ext cx="8463915"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Kanit" pitchFamily="34" charset="0"/>
                <a:ea typeface="Kanit" pitchFamily="34" charset="-122"/>
                <a:cs typeface="Kanit" pitchFamily="34" charset="-120"/>
              </a:rPr>
              <a:t>Advanced Analysis Visualizations</a:t>
            </a:r>
            <a:endParaRPr lang="en-US" sz="4400" dirty="0"/>
          </a:p>
        </p:txBody>
      </p:sp>
      <p:sp>
        <p:nvSpPr>
          <p:cNvPr id="3" name="Shape 1"/>
          <p:cNvSpPr/>
          <p:nvPr/>
        </p:nvSpPr>
        <p:spPr>
          <a:xfrm>
            <a:off x="665440" y="2855595"/>
            <a:ext cx="4228386" cy="3581400"/>
          </a:xfrm>
          <a:prstGeom prst="roundRect">
            <a:avLst>
              <a:gd name="adj" fmla="val 1003"/>
            </a:avLst>
          </a:prstGeom>
          <a:solidFill>
            <a:srgbClr val="080E26"/>
          </a:solidFill>
          <a:ln/>
        </p:spPr>
      </p:sp>
      <p:sp>
        <p:nvSpPr>
          <p:cNvPr id="4" name="Text 2"/>
          <p:cNvSpPr/>
          <p:nvPr/>
        </p:nvSpPr>
        <p:spPr>
          <a:xfrm>
            <a:off x="904756" y="3094911"/>
            <a:ext cx="3238262"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Top Products by Category</a:t>
            </a:r>
            <a:endParaRPr lang="en-US" sz="2200" dirty="0"/>
          </a:p>
        </p:txBody>
      </p:sp>
      <p:pic>
        <p:nvPicPr>
          <p:cNvPr id="5" name="Image 0" descr="preencoded.png">    </p:cNvPr>
          <p:cNvPicPr>
            <a:picLocks noChangeAspect="1"/>
          </p:cNvPicPr>
          <p:nvPr/>
        </p:nvPicPr>
        <p:blipFill>
          <a:blip r:embed="rId1"/>
          <a:stretch>
            <a:fillRect/>
          </a:stretch>
        </p:blipFill>
        <p:spPr>
          <a:xfrm>
            <a:off x="904756" y="3716060"/>
            <a:ext cx="3749754" cy="2099786"/>
          </a:xfrm>
          <a:prstGeom prst="rect">
            <a:avLst/>
          </a:prstGeom>
        </p:spPr>
      </p:pic>
      <p:sp>
        <p:nvSpPr>
          <p:cNvPr id="6" name="Shape 3"/>
          <p:cNvSpPr/>
          <p:nvPr/>
        </p:nvSpPr>
        <p:spPr>
          <a:xfrm>
            <a:off x="5140762" y="2855595"/>
            <a:ext cx="4228386" cy="3581400"/>
          </a:xfrm>
          <a:prstGeom prst="roundRect">
            <a:avLst>
              <a:gd name="adj" fmla="val 1003"/>
            </a:avLst>
          </a:prstGeom>
          <a:solidFill>
            <a:srgbClr val="080E26"/>
          </a:solidFill>
          <a:ln/>
        </p:spPr>
      </p:sp>
      <p:sp>
        <p:nvSpPr>
          <p:cNvPr id="7" name="Text 4"/>
          <p:cNvSpPr/>
          <p:nvPr/>
        </p:nvSpPr>
        <p:spPr>
          <a:xfrm>
            <a:off x="5380077" y="3094911"/>
            <a:ext cx="3749754" cy="703898"/>
          </a:xfrm>
          <a:prstGeom prst="rect">
            <a:avLst/>
          </a:prstGeom>
          <a:noFill/>
          <a:ln/>
        </p:spPr>
        <p:txBody>
          <a:bodyPr wrap="squar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Repeat Buyers &amp; Subscriptions</a:t>
            </a:r>
            <a:endParaRPr lang="en-US" sz="2200" dirty="0"/>
          </a:p>
        </p:txBody>
      </p:sp>
      <p:pic>
        <p:nvPicPr>
          <p:cNvPr id="8" name="Image 1" descr="preencoded.png">    </p:cNvPr>
          <p:cNvPicPr>
            <a:picLocks noChangeAspect="1"/>
          </p:cNvPicPr>
          <p:nvPr/>
        </p:nvPicPr>
        <p:blipFill>
          <a:blip r:embed="rId2"/>
          <a:stretch>
            <a:fillRect/>
          </a:stretch>
        </p:blipFill>
        <p:spPr>
          <a:xfrm>
            <a:off x="5380077" y="4068008"/>
            <a:ext cx="3749754" cy="1381601"/>
          </a:xfrm>
          <a:prstGeom prst="rect">
            <a:avLst/>
          </a:prstGeom>
        </p:spPr>
      </p:pic>
      <p:sp>
        <p:nvSpPr>
          <p:cNvPr id="9" name="Shape 5"/>
          <p:cNvSpPr/>
          <p:nvPr/>
        </p:nvSpPr>
        <p:spPr>
          <a:xfrm>
            <a:off x="5380077" y="5449610"/>
            <a:ext cx="239316" cy="239316"/>
          </a:xfrm>
          <a:prstGeom prst="roundRect">
            <a:avLst>
              <a:gd name="adj" fmla="val 7642"/>
            </a:avLst>
          </a:prstGeom>
          <a:solidFill>
            <a:srgbClr val="D40215"/>
          </a:solidFill>
          <a:ln/>
        </p:spPr>
      </p:sp>
      <p:sp>
        <p:nvSpPr>
          <p:cNvPr id="10" name="Text 6"/>
          <p:cNvSpPr/>
          <p:nvPr/>
        </p:nvSpPr>
        <p:spPr>
          <a:xfrm>
            <a:off x="5680353" y="5449610"/>
            <a:ext cx="1498402" cy="718304"/>
          </a:xfrm>
          <a:prstGeom prst="rect">
            <a:avLst/>
          </a:prstGeom>
          <a:noFill/>
          <a:ln/>
        </p:spPr>
        <p:txBody>
          <a:bodyPr wrap="square" lIns="0" tIns="0" rIns="0" bIns="0" rtlCol="0" anchor="t"/>
          <a:lstStyle/>
          <a:p>
            <a:pPr algn="l" indent="0" marL="0">
              <a:lnSpc>
                <a:spcPts val="1850"/>
              </a:lnSpc>
              <a:buNone/>
            </a:pPr>
            <a:r>
              <a:rPr lang="en-US" sz="1850" dirty="0">
                <a:solidFill>
                  <a:srgbClr val="D9E1FF"/>
                </a:solidFill>
                <a:latin typeface="Martel Sans Light" pitchFamily="34" charset="0"/>
                <a:ea typeface="Martel Sans Light" pitchFamily="34" charset="-122"/>
                <a:cs typeface="Martel Sans Light" pitchFamily="34" charset="-120"/>
              </a:rPr>
              <a:t>Subscription Likelihood (%)</a:t>
            </a:r>
            <a:endParaRPr lang="en-US" sz="1850" dirty="0"/>
          </a:p>
        </p:txBody>
      </p:sp>
      <p:sp>
        <p:nvSpPr>
          <p:cNvPr id="11" name="Shape 7"/>
          <p:cNvSpPr/>
          <p:nvPr/>
        </p:nvSpPr>
        <p:spPr>
          <a:xfrm>
            <a:off x="7331154" y="5449610"/>
            <a:ext cx="239316" cy="239316"/>
          </a:xfrm>
          <a:prstGeom prst="roundRect">
            <a:avLst>
              <a:gd name="adj" fmla="val 7642"/>
            </a:avLst>
          </a:prstGeom>
          <a:solidFill>
            <a:srgbClr val="FD606E"/>
          </a:solidFill>
          <a:ln/>
        </p:spPr>
      </p:sp>
      <p:sp>
        <p:nvSpPr>
          <p:cNvPr id="12" name="Text 8"/>
          <p:cNvSpPr/>
          <p:nvPr/>
        </p:nvSpPr>
        <p:spPr>
          <a:xfrm>
            <a:off x="7631430" y="5449610"/>
            <a:ext cx="1498402" cy="478869"/>
          </a:xfrm>
          <a:prstGeom prst="rect">
            <a:avLst/>
          </a:prstGeom>
          <a:noFill/>
          <a:ln/>
        </p:spPr>
        <p:txBody>
          <a:bodyPr wrap="square" lIns="0" tIns="0" rIns="0" bIns="0" rtlCol="0" anchor="t"/>
          <a:lstStyle/>
          <a:p>
            <a:pPr algn="l" indent="0" marL="0">
              <a:lnSpc>
                <a:spcPts val="1850"/>
              </a:lnSpc>
              <a:buNone/>
            </a:pPr>
            <a:r>
              <a:rPr lang="en-US" sz="1850" dirty="0">
                <a:solidFill>
                  <a:srgbClr val="D9E1FF"/>
                </a:solidFill>
                <a:latin typeface="Martel Sans Light" pitchFamily="34" charset="0"/>
                <a:ea typeface="Martel Sans Light" pitchFamily="34" charset="-122"/>
                <a:cs typeface="Martel Sans Light" pitchFamily="34" charset="-120"/>
              </a:rPr>
              <a:t>Repeat Buyer Count</a:t>
            </a:r>
            <a:endParaRPr lang="en-US" sz="1850" dirty="0"/>
          </a:p>
        </p:txBody>
      </p:sp>
      <p:sp>
        <p:nvSpPr>
          <p:cNvPr id="13" name="Shape 9"/>
          <p:cNvSpPr/>
          <p:nvPr/>
        </p:nvSpPr>
        <p:spPr>
          <a:xfrm>
            <a:off x="9616083" y="2855595"/>
            <a:ext cx="4363879" cy="3581400"/>
          </a:xfrm>
          <a:prstGeom prst="roundRect">
            <a:avLst>
              <a:gd name="adj" fmla="val 1003"/>
            </a:avLst>
          </a:prstGeom>
          <a:solidFill>
            <a:srgbClr val="080E26"/>
          </a:solidFill>
          <a:ln/>
        </p:spPr>
      </p:sp>
      <p:sp>
        <p:nvSpPr>
          <p:cNvPr id="14" name="Text 10"/>
          <p:cNvSpPr/>
          <p:nvPr/>
        </p:nvSpPr>
        <p:spPr>
          <a:xfrm>
            <a:off x="9855398" y="3094911"/>
            <a:ext cx="2856071"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Kanit" pitchFamily="34" charset="0"/>
                <a:ea typeface="Kanit" pitchFamily="34" charset="-122"/>
                <a:cs typeface="Kanit" pitchFamily="34" charset="-120"/>
              </a:rPr>
              <a:t>Revenue by Age Group</a:t>
            </a:r>
            <a:endParaRPr lang="en-US" sz="2200" dirty="0"/>
          </a:p>
        </p:txBody>
      </p:sp>
      <p:pic>
        <p:nvPicPr>
          <p:cNvPr id="15" name="Image 2" descr="preencoded.png">    </p:cNvPr>
          <p:cNvPicPr>
            <a:picLocks noChangeAspect="1"/>
          </p:cNvPicPr>
          <p:nvPr/>
        </p:nvPicPr>
        <p:blipFill>
          <a:blip r:embed="rId3"/>
          <a:stretch>
            <a:fillRect/>
          </a:stretch>
        </p:blipFill>
        <p:spPr>
          <a:xfrm>
            <a:off x="9855398" y="3716060"/>
            <a:ext cx="3885248" cy="217562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2025-12-29T20:31:04Z</dcterms:created>
  <dcterms:modified xsi:type="dcterms:W3CDTF">2025-12-29T20:31:04Z</dcterms:modified>
</cp:coreProperties>
</file>